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65"/>
  </p:notesMasterIdLst>
  <p:handoutMasterIdLst>
    <p:handoutMasterId r:id="rId66"/>
  </p:handoutMasterIdLst>
  <p:sldIdLst>
    <p:sldId id="257" r:id="rId3"/>
    <p:sldId id="258" r:id="rId4"/>
    <p:sldId id="327" r:id="rId5"/>
    <p:sldId id="307" r:id="rId6"/>
    <p:sldId id="318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11" r:id="rId23"/>
    <p:sldId id="306" r:id="rId24"/>
    <p:sldId id="326" r:id="rId25"/>
    <p:sldId id="280" r:id="rId26"/>
    <p:sldId id="281" r:id="rId27"/>
    <p:sldId id="282" r:id="rId28"/>
    <p:sldId id="279" r:id="rId29"/>
    <p:sldId id="283" r:id="rId30"/>
    <p:sldId id="284" r:id="rId31"/>
    <p:sldId id="285" r:id="rId32"/>
    <p:sldId id="298" r:id="rId33"/>
    <p:sldId id="303" r:id="rId34"/>
    <p:sldId id="289" r:id="rId35"/>
    <p:sldId id="299" r:id="rId36"/>
    <p:sldId id="305" r:id="rId37"/>
    <p:sldId id="309" r:id="rId38"/>
    <p:sldId id="300" r:id="rId39"/>
    <p:sldId id="310" r:id="rId40"/>
    <p:sldId id="313" r:id="rId41"/>
    <p:sldId id="312" r:id="rId42"/>
    <p:sldId id="314" r:id="rId43"/>
    <p:sldId id="316" r:id="rId44"/>
    <p:sldId id="315" r:id="rId45"/>
    <p:sldId id="304" r:id="rId46"/>
    <p:sldId id="301" r:id="rId47"/>
    <p:sldId id="317" r:id="rId48"/>
    <p:sldId id="302" r:id="rId49"/>
    <p:sldId id="286" r:id="rId50"/>
    <p:sldId id="287" r:id="rId51"/>
    <p:sldId id="288" r:id="rId52"/>
    <p:sldId id="290" r:id="rId53"/>
    <p:sldId id="291" r:id="rId54"/>
    <p:sldId id="292" r:id="rId55"/>
    <p:sldId id="293" r:id="rId56"/>
    <p:sldId id="296" r:id="rId57"/>
    <p:sldId id="319" r:id="rId58"/>
    <p:sldId id="294" r:id="rId59"/>
    <p:sldId id="263" r:id="rId60"/>
    <p:sldId id="264" r:id="rId61"/>
    <p:sldId id="295" r:id="rId62"/>
    <p:sldId id="328" r:id="rId63"/>
    <p:sldId id="308" r:id="rId64"/>
  </p:sldIdLst>
  <p:sldSz cx="12188825" cy="6858000"/>
  <p:notesSz cx="6858000" cy="9144000"/>
  <p:custDataLst>
    <p:tags r:id="rId6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50"/>
    </p:cViewPr>
  </p:sorter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8/8/2015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8/8/2015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  <a:noFill/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toastmastersdivisiong.wordpress.com/2015/07/08/tips-for-chartering-corporate-toastmasters-clubs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0" y="4267200"/>
            <a:ext cx="10972801" cy="1371600"/>
          </a:xfrm>
        </p:spPr>
        <p:txBody>
          <a:bodyPr/>
          <a:lstStyle/>
          <a:p>
            <a:r>
              <a:rPr lang="en-US" b="1" dirty="0" smtClean="0"/>
              <a:t>Prepared by Marshall Northcott, DTM</a:t>
            </a:r>
          </a:p>
          <a:p>
            <a:r>
              <a:rPr lang="en-US" b="1" dirty="0" smtClean="0"/>
              <a:t>Corporate Trainer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1" y="990600"/>
            <a:ext cx="10972801" cy="2362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Founder’s District</a:t>
            </a:r>
            <a:br>
              <a:rPr lang="en-US" sz="4800" b="1" dirty="0" smtClean="0"/>
            </a:br>
            <a:r>
              <a:rPr lang="en-US" sz="4800" b="1" dirty="0" smtClean="0"/>
              <a:t>Division New Clubs Chair Training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0"/>
            <a:ext cx="6858000" cy="69029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612" y="381000"/>
            <a:ext cx="5181599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Los Angeles County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412" y="2685248"/>
            <a:ext cx="3809999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dirty="0" smtClean="0"/>
              <a:t>Population</a:t>
            </a:r>
          </a:p>
          <a:p>
            <a:pPr algn="ctr"/>
            <a:r>
              <a:rPr lang="en-US" sz="2800" dirty="0"/>
              <a:t>3.884 million (2013)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354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0"/>
            <a:ext cx="7132320" cy="69221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612" y="381000"/>
            <a:ext cx="5181599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Orange </a:t>
            </a:r>
            <a:r>
              <a:rPr lang="en-US" sz="4000" b="1" dirty="0"/>
              <a:t>County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0412" y="2685248"/>
            <a:ext cx="3809999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dirty="0" smtClean="0"/>
              <a:t>Population</a:t>
            </a:r>
          </a:p>
          <a:p>
            <a:pPr algn="ctr"/>
            <a:r>
              <a:rPr lang="en-US" sz="2800" dirty="0"/>
              <a:t>3.114 million (2013)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262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33" y="0"/>
            <a:ext cx="5061579" cy="69221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612" y="381000"/>
            <a:ext cx="6934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Division </a:t>
            </a:r>
            <a:r>
              <a:rPr lang="en-US" sz="4400" b="1" dirty="0"/>
              <a:t>A</a:t>
            </a:r>
            <a:br>
              <a:rPr lang="en-US" sz="4400" b="1" dirty="0"/>
            </a:br>
            <a:r>
              <a:rPr lang="en-US" sz="4000" b="1" dirty="0"/>
              <a:t>Vijay Chidambaram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612" y="2254361"/>
            <a:ext cx="4229099" cy="181588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/>
              <a:t>Club Base: 34</a:t>
            </a:r>
          </a:p>
          <a:p>
            <a:r>
              <a:rPr lang="en-US" sz="2800" dirty="0" smtClean="0"/>
              <a:t>Community Clubs: 20</a:t>
            </a:r>
          </a:p>
          <a:p>
            <a:r>
              <a:rPr lang="en-US" sz="2800" dirty="0" smtClean="0"/>
              <a:t>Corporate Clubs: 13</a:t>
            </a:r>
          </a:p>
          <a:p>
            <a:r>
              <a:rPr lang="en-US" sz="2800" dirty="0" smtClean="0"/>
              <a:t>Projected Growth: 7</a:t>
            </a:r>
          </a:p>
        </p:txBody>
      </p:sp>
    </p:spTree>
    <p:extLst>
      <p:ext uri="{BB962C8B-B14F-4D97-AF65-F5344CB8AC3E}">
        <p14:creationId xmlns:p14="http://schemas.microsoft.com/office/powerpoint/2010/main" val="9475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72" y="0"/>
            <a:ext cx="6949440" cy="69020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613" y="3810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Division </a:t>
            </a:r>
            <a:r>
              <a:rPr lang="en-US" b="1" dirty="0"/>
              <a:t>B</a:t>
            </a:r>
            <a:br>
              <a:rPr lang="en-US" b="1" dirty="0"/>
            </a:br>
            <a:r>
              <a:rPr lang="en-US" b="1" dirty="0"/>
              <a:t>Michelle Bender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13" y="2254361"/>
            <a:ext cx="4229099" cy="181588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/>
              <a:t>Club Base: 30 </a:t>
            </a:r>
          </a:p>
          <a:p>
            <a:r>
              <a:rPr lang="en-US" sz="2800" dirty="0" smtClean="0"/>
              <a:t>Community Clubs: 25</a:t>
            </a:r>
          </a:p>
          <a:p>
            <a:r>
              <a:rPr lang="en-US" sz="2800" dirty="0" smtClean="0"/>
              <a:t>Corporate Clubs: 5</a:t>
            </a:r>
          </a:p>
          <a:p>
            <a:r>
              <a:rPr lang="en-US" sz="2800" dirty="0"/>
              <a:t>Projected Growth: 6</a:t>
            </a:r>
          </a:p>
        </p:txBody>
      </p:sp>
    </p:spTree>
    <p:extLst>
      <p:ext uri="{BB962C8B-B14F-4D97-AF65-F5344CB8AC3E}">
        <p14:creationId xmlns:p14="http://schemas.microsoft.com/office/powerpoint/2010/main" val="27904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-59405"/>
            <a:ext cx="7680960" cy="69717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613" y="381000"/>
            <a:ext cx="4343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Division </a:t>
            </a:r>
            <a:r>
              <a:rPr lang="en-US" b="1" dirty="0"/>
              <a:t>C</a:t>
            </a:r>
            <a:br>
              <a:rPr lang="en-US" b="1" dirty="0"/>
            </a:br>
            <a:r>
              <a:rPr lang="en-US" b="1" dirty="0"/>
              <a:t>JonClaud Pinto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13" y="2254361"/>
            <a:ext cx="4229099" cy="181588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/>
              <a:t>Club Base: 27</a:t>
            </a:r>
          </a:p>
          <a:p>
            <a:r>
              <a:rPr lang="en-US" sz="2800" dirty="0"/>
              <a:t>Community Clubs</a:t>
            </a:r>
            <a:r>
              <a:rPr lang="en-US" sz="2800"/>
              <a:t>: </a:t>
            </a:r>
            <a:r>
              <a:rPr lang="en-US" sz="2800" smtClean="0"/>
              <a:t>25</a:t>
            </a:r>
            <a:endParaRPr lang="en-US" sz="2800" dirty="0"/>
          </a:p>
          <a:p>
            <a:r>
              <a:rPr lang="en-US" sz="2800" dirty="0"/>
              <a:t>Corporate Clubs: </a:t>
            </a:r>
            <a:r>
              <a:rPr lang="en-US" sz="2800" dirty="0" smtClean="0"/>
              <a:t>2</a:t>
            </a:r>
            <a:endParaRPr lang="en-US" sz="2800" dirty="0"/>
          </a:p>
          <a:p>
            <a:r>
              <a:rPr lang="en-US" sz="2800" dirty="0"/>
              <a:t>Projected Growth: 6</a:t>
            </a:r>
          </a:p>
        </p:txBody>
      </p:sp>
    </p:spTree>
    <p:extLst>
      <p:ext uri="{BB962C8B-B14F-4D97-AF65-F5344CB8AC3E}">
        <p14:creationId xmlns:p14="http://schemas.microsoft.com/office/powerpoint/2010/main" val="28407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63"/>
            <a:ext cx="10607040" cy="68984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23212" y="44557"/>
            <a:ext cx="4114801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Division </a:t>
            </a:r>
            <a:r>
              <a:rPr lang="en-US" b="1" dirty="0"/>
              <a:t>D</a:t>
            </a:r>
            <a:br>
              <a:rPr lang="en-US" b="1" dirty="0"/>
            </a:br>
            <a:r>
              <a:rPr lang="en-US" b="1" dirty="0"/>
              <a:t>Anna Shcherbak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3212" y="1917918"/>
            <a:ext cx="4229099" cy="181588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/>
              <a:t>Club Base: 27</a:t>
            </a:r>
          </a:p>
          <a:p>
            <a:r>
              <a:rPr lang="en-US" sz="2800" dirty="0" smtClean="0"/>
              <a:t>Community Clubs: ?</a:t>
            </a:r>
          </a:p>
          <a:p>
            <a:r>
              <a:rPr lang="en-US" sz="2800" dirty="0" smtClean="0"/>
              <a:t>Corporate Clubs: ?</a:t>
            </a:r>
          </a:p>
          <a:p>
            <a:r>
              <a:rPr lang="en-US" sz="2800" dirty="0"/>
              <a:t>Projected Growth: </a:t>
            </a:r>
            <a:r>
              <a:rPr lang="en-US" sz="2800" dirty="0" smtClean="0"/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4283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14" y="-13463"/>
            <a:ext cx="6988198" cy="68984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613" y="381000"/>
            <a:ext cx="5029199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Division </a:t>
            </a:r>
            <a:r>
              <a:rPr lang="en-US" b="1" dirty="0"/>
              <a:t>E</a:t>
            </a:r>
            <a:br>
              <a:rPr lang="en-US" b="1" dirty="0"/>
            </a:br>
            <a:r>
              <a:rPr lang="en-US" b="1" dirty="0"/>
              <a:t>Eric Miller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13" y="2254361"/>
            <a:ext cx="4229099" cy="181588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/>
              <a:t>Club Base: 26</a:t>
            </a:r>
          </a:p>
          <a:p>
            <a:r>
              <a:rPr lang="en-US" sz="2800" dirty="0" smtClean="0"/>
              <a:t>Community Clubs: ?</a:t>
            </a:r>
          </a:p>
          <a:p>
            <a:r>
              <a:rPr lang="en-US" sz="2800" dirty="0" smtClean="0"/>
              <a:t>Corporate Clubs: ?</a:t>
            </a:r>
          </a:p>
          <a:p>
            <a:r>
              <a:rPr lang="en-US" sz="2800" dirty="0"/>
              <a:t>Projected Growth: 5</a:t>
            </a:r>
          </a:p>
        </p:txBody>
      </p:sp>
    </p:spTree>
    <p:extLst>
      <p:ext uri="{BB962C8B-B14F-4D97-AF65-F5344CB8AC3E}">
        <p14:creationId xmlns:p14="http://schemas.microsoft.com/office/powerpoint/2010/main" val="24329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72" y="-13463"/>
            <a:ext cx="4206240" cy="70296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613" y="381000"/>
            <a:ext cx="7772399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Division </a:t>
            </a:r>
            <a:r>
              <a:rPr lang="en-US" b="1" dirty="0"/>
              <a:t>F</a:t>
            </a:r>
            <a:br>
              <a:rPr lang="en-US" b="1" dirty="0"/>
            </a:br>
            <a:r>
              <a:rPr lang="en-US" b="1" dirty="0"/>
              <a:t>David Moore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13" y="2254361"/>
            <a:ext cx="4229099" cy="181588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/>
              <a:t>Club Base: 33</a:t>
            </a:r>
          </a:p>
          <a:p>
            <a:r>
              <a:rPr lang="en-US" sz="2800" dirty="0" smtClean="0"/>
              <a:t>Community Clubs: 14</a:t>
            </a:r>
          </a:p>
          <a:p>
            <a:r>
              <a:rPr lang="en-US" sz="2800" dirty="0" smtClean="0"/>
              <a:t>Corporate Clubs: 19</a:t>
            </a:r>
          </a:p>
          <a:p>
            <a:r>
              <a:rPr lang="en-US" sz="2800" dirty="0"/>
              <a:t>Projected Growth: </a:t>
            </a:r>
            <a:r>
              <a:rPr lang="en-US" sz="2800" dirty="0" smtClean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8374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0"/>
            <a:ext cx="5943600" cy="68937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613" y="381000"/>
            <a:ext cx="6019799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Division </a:t>
            </a:r>
            <a:r>
              <a:rPr lang="en-US" b="1" dirty="0"/>
              <a:t>G</a:t>
            </a:r>
            <a:br>
              <a:rPr lang="en-US" b="1" dirty="0"/>
            </a:br>
            <a:r>
              <a:rPr lang="en-US" b="1" dirty="0"/>
              <a:t>Marie-Noelle Palermo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13" y="2254361"/>
            <a:ext cx="4229099" cy="181588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/>
              <a:t>Club Base: 31</a:t>
            </a:r>
          </a:p>
          <a:p>
            <a:r>
              <a:rPr lang="en-US" sz="2800" dirty="0" smtClean="0"/>
              <a:t>Community Clubs: 20</a:t>
            </a:r>
          </a:p>
          <a:p>
            <a:r>
              <a:rPr lang="en-US" sz="2800" dirty="0" smtClean="0"/>
              <a:t>Corporate Clubs: 11</a:t>
            </a:r>
          </a:p>
          <a:p>
            <a:r>
              <a:rPr lang="en-US" sz="2800" dirty="0"/>
              <a:t>Projected Growth: 7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734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8859"/>
            <a:ext cx="5943600" cy="68560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613" y="381000"/>
            <a:ext cx="6019799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Division </a:t>
            </a:r>
            <a:r>
              <a:rPr lang="en-US" b="1" dirty="0"/>
              <a:t>H</a:t>
            </a:r>
            <a:br>
              <a:rPr lang="en-US" b="1" dirty="0"/>
            </a:br>
            <a:r>
              <a:rPr lang="en-US" b="1" dirty="0"/>
              <a:t>Timofey Ovcharenko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13" y="2254361"/>
            <a:ext cx="4229099" cy="181588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/>
              <a:t>Club Base: 23</a:t>
            </a:r>
          </a:p>
          <a:p>
            <a:r>
              <a:rPr lang="en-US" sz="2800" dirty="0" smtClean="0"/>
              <a:t>Community Clubs: ?</a:t>
            </a:r>
          </a:p>
          <a:p>
            <a:r>
              <a:rPr lang="en-US" sz="2800" dirty="0" smtClean="0"/>
              <a:t>Corporate Clubs: ?</a:t>
            </a:r>
          </a:p>
          <a:p>
            <a:r>
              <a:rPr lang="en-US" sz="2800" dirty="0"/>
              <a:t>Projected Growth: </a:t>
            </a:r>
            <a:r>
              <a:rPr lang="en-US" sz="2800" dirty="0" smtClean="0"/>
              <a:t>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97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 smtClean="0"/>
              <a:t>Brief!!! </a:t>
            </a:r>
            <a:r>
              <a:rPr lang="en-US" sz="3600" dirty="0" smtClean="0"/>
              <a:t>– </a:t>
            </a:r>
            <a:r>
              <a:rPr lang="en-US" sz="3600" dirty="0" smtClean="0"/>
              <a:t>20</a:t>
            </a:r>
            <a:r>
              <a:rPr lang="en-US" sz="3600" dirty="0" smtClean="0"/>
              <a:t> </a:t>
            </a:r>
            <a:r>
              <a:rPr lang="en-US" sz="3600" dirty="0" smtClean="0"/>
              <a:t>seconds</a:t>
            </a:r>
          </a:p>
          <a:p>
            <a:pPr lvl="0"/>
            <a:r>
              <a:rPr lang="en-US" sz="3600" dirty="0" smtClean="0"/>
              <a:t>Your Name</a:t>
            </a:r>
          </a:p>
          <a:p>
            <a:pPr lvl="0"/>
            <a:r>
              <a:rPr lang="en-US" sz="3600" dirty="0" smtClean="0"/>
              <a:t>Division you represent</a:t>
            </a:r>
          </a:p>
          <a:p>
            <a:pPr lvl="0"/>
            <a:r>
              <a:rPr lang="en-US" sz="3600" dirty="0" smtClean="0"/>
              <a:t>Club(s) you are a member of</a:t>
            </a:r>
          </a:p>
          <a:p>
            <a:pPr lvl="0"/>
            <a:r>
              <a:rPr lang="en-US" sz="3600" dirty="0" smtClean="0"/>
              <a:t>Experience starting new clubs</a:t>
            </a:r>
          </a:p>
          <a:p>
            <a:pPr lvl="0"/>
            <a:endParaRPr lang="en-US" sz="3600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Introductions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212" y="1676400"/>
            <a:ext cx="11582400" cy="4495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Leadership roles come with responsibilities and obligations</a:t>
            </a:r>
          </a:p>
          <a:p>
            <a:pPr lvl="0"/>
            <a:r>
              <a:rPr lang="en-US" sz="3200" dirty="0" smtClean="0"/>
              <a:t>Division Directors are responsible for building new clubs</a:t>
            </a:r>
          </a:p>
          <a:p>
            <a:pPr lvl="0"/>
            <a:r>
              <a:rPr lang="en-US" sz="3200" dirty="0" smtClean="0"/>
              <a:t>Area Directors should commit to chartering a minimum of one new club under the guidance, direction and support of the Division Director</a:t>
            </a:r>
          </a:p>
          <a:p>
            <a:pPr lvl="0"/>
            <a:r>
              <a:rPr lang="en-US" sz="3200" dirty="0" smtClean="0"/>
              <a:t>There is an abundance of opportunity in the District</a:t>
            </a:r>
          </a:p>
          <a:p>
            <a:pPr lvl="0"/>
            <a:r>
              <a:rPr lang="en-US" sz="3200" dirty="0" smtClean="0"/>
              <a:t>Leads should be generated and relentlessly pursued</a:t>
            </a:r>
          </a:p>
          <a:p>
            <a:pPr lvl="0"/>
            <a:r>
              <a:rPr lang="en-US" sz="3200" dirty="0" smtClean="0"/>
              <a:t>Take ownership and transfer ownership to the club A.S.A.P.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My Beliefs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461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212" y="1676400"/>
            <a:ext cx="11582400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12 months to achieve your goal (July to June)</a:t>
            </a:r>
          </a:p>
          <a:p>
            <a:pPr lvl="0"/>
            <a:r>
              <a:rPr lang="en-US" sz="3200" dirty="0" smtClean="0"/>
              <a:t>Goal of 6 clubs = 1 club every two months</a:t>
            </a:r>
          </a:p>
          <a:p>
            <a:pPr lvl="0"/>
            <a:r>
              <a:rPr lang="en-US" sz="3200" dirty="0" smtClean="0"/>
              <a:t>Benchmarked as follows August, October, December, February, April and June</a:t>
            </a:r>
          </a:p>
          <a:p>
            <a:pPr lvl="0"/>
            <a:r>
              <a:rPr lang="en-US" sz="3200" dirty="0" smtClean="0"/>
              <a:t>First and second active lead should be engaged right now</a:t>
            </a:r>
          </a:p>
          <a:p>
            <a:pPr lvl="0"/>
            <a:r>
              <a:rPr lang="en-US" sz="3200" dirty="0" smtClean="0"/>
              <a:t>Use accountability to your advantage</a:t>
            </a:r>
          </a:p>
          <a:p>
            <a:pPr lvl="0"/>
            <a:r>
              <a:rPr lang="en-US" sz="3200" dirty="0" smtClean="0"/>
              <a:t>Failing to plan is planning to fail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Success Formula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014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What are the qualities, characteristics and traits?</a:t>
            </a:r>
            <a:endParaRPr lang="en-US" sz="3200" dirty="0"/>
          </a:p>
          <a:p>
            <a:pPr lvl="1"/>
            <a:r>
              <a:rPr lang="en-US" sz="2800" dirty="0" smtClean="0"/>
              <a:t>Enthusiasm</a:t>
            </a:r>
          </a:p>
          <a:p>
            <a:pPr lvl="1"/>
            <a:r>
              <a:rPr lang="en-US" sz="2800" dirty="0" smtClean="0"/>
              <a:t>Commitment</a:t>
            </a:r>
          </a:p>
          <a:p>
            <a:pPr lvl="1"/>
            <a:r>
              <a:rPr lang="en-US" sz="2800" dirty="0" smtClean="0"/>
              <a:t>Cares about outcomes</a:t>
            </a:r>
          </a:p>
          <a:p>
            <a:pPr lvl="1"/>
            <a:r>
              <a:rPr lang="en-US" sz="2800" dirty="0" smtClean="0"/>
              <a:t>Persistent</a:t>
            </a:r>
          </a:p>
          <a:p>
            <a:pPr lvl="1"/>
            <a:r>
              <a:rPr lang="en-US" sz="2800" dirty="0" smtClean="0"/>
              <a:t>Follows up in a timely fashion as promised</a:t>
            </a:r>
          </a:p>
          <a:p>
            <a:pPr lvl="1"/>
            <a:r>
              <a:rPr lang="en-US" sz="2800" dirty="0" smtClean="0"/>
              <a:t>Communicates</a:t>
            </a:r>
          </a:p>
          <a:p>
            <a:pPr lvl="1"/>
            <a:r>
              <a:rPr lang="en-US" sz="2800" dirty="0" smtClean="0"/>
              <a:t>Persuades and influences</a:t>
            </a:r>
            <a:endParaRPr lang="en-US" sz="2800" dirty="0"/>
          </a:p>
          <a:p>
            <a:pPr lvl="1"/>
            <a:r>
              <a:rPr lang="en-US" sz="2800" dirty="0"/>
              <a:t>Plans and schedules</a:t>
            </a:r>
          </a:p>
          <a:p>
            <a:pPr lvl="1"/>
            <a:r>
              <a:rPr lang="en-US" sz="2800" dirty="0" smtClean="0"/>
              <a:t>Follows through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Anatomy of a Club Starter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019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Communities - population over 10,000</a:t>
            </a:r>
          </a:p>
          <a:p>
            <a:pPr lvl="1"/>
            <a:r>
              <a:rPr lang="en-US" sz="2800" dirty="0"/>
              <a:t>Community Centers</a:t>
            </a:r>
          </a:p>
          <a:p>
            <a:pPr lvl="1"/>
            <a:r>
              <a:rPr lang="en-US" sz="2800" dirty="0"/>
              <a:t>Libraries</a:t>
            </a:r>
          </a:p>
          <a:p>
            <a:pPr lvl="1"/>
            <a:r>
              <a:rPr lang="en-US" sz="2800" dirty="0"/>
              <a:t>Churches</a:t>
            </a:r>
          </a:p>
          <a:p>
            <a:pPr lvl="1"/>
            <a:r>
              <a:rPr lang="en-US" sz="2800" dirty="0"/>
              <a:t>Schools</a:t>
            </a:r>
          </a:p>
          <a:p>
            <a:pPr lvl="1"/>
            <a:r>
              <a:rPr lang="en-US" sz="2800" dirty="0"/>
              <a:t>Institutions</a:t>
            </a:r>
          </a:p>
          <a:p>
            <a:r>
              <a:rPr lang="en-US" sz="3200" dirty="0"/>
              <a:t>Corporations and Organizations with a base over 300 people (employees)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Identifying Your Target Market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Leads from T.I</a:t>
            </a:r>
            <a:r>
              <a:rPr lang="en-US" sz="3600" dirty="0" smtClean="0"/>
              <a:t>.</a:t>
            </a:r>
          </a:p>
          <a:p>
            <a:pPr lvl="1"/>
            <a:r>
              <a:rPr lang="en-US" sz="3200" dirty="0" smtClean="0"/>
              <a:t>Via the District New Clubs Chair</a:t>
            </a:r>
          </a:p>
          <a:p>
            <a:pPr lvl="1"/>
            <a:r>
              <a:rPr lang="en-US" sz="3200" dirty="0" smtClean="0"/>
              <a:t>Prospective Club List</a:t>
            </a:r>
            <a:endParaRPr lang="en-US" sz="3200" dirty="0"/>
          </a:p>
          <a:p>
            <a:r>
              <a:rPr lang="en-US" sz="3600" dirty="0"/>
              <a:t>Self-Generated </a:t>
            </a:r>
            <a:r>
              <a:rPr lang="en-US" sz="3600" dirty="0" smtClean="0"/>
              <a:t>Leads</a:t>
            </a:r>
          </a:p>
          <a:p>
            <a:pPr lvl="1"/>
            <a:r>
              <a:rPr lang="en-US" sz="2800" dirty="0" smtClean="0"/>
              <a:t>Your Own</a:t>
            </a:r>
          </a:p>
          <a:p>
            <a:pPr lvl="1"/>
            <a:r>
              <a:rPr lang="en-US" sz="2800" dirty="0" smtClean="0"/>
              <a:t>From Area Directors</a:t>
            </a:r>
          </a:p>
          <a:p>
            <a:pPr lvl="1"/>
            <a:r>
              <a:rPr lang="en-US" sz="2800" dirty="0" smtClean="0"/>
              <a:t>Other District and Club Leaders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Sources for Leads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79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600" dirty="0"/>
              <a:t>Corporate vs. Community </a:t>
            </a:r>
          </a:p>
          <a:p>
            <a:pPr lvl="0"/>
            <a:r>
              <a:rPr lang="en-US" sz="3600" dirty="0"/>
              <a:t>Cultivating New Leads - They are evaluating you and you are evaluating them - Qualify the lead for sense of urgency</a:t>
            </a:r>
          </a:p>
          <a:p>
            <a:pPr lvl="0"/>
            <a:r>
              <a:rPr lang="en-US" sz="3600" dirty="0"/>
              <a:t>Arrange a time to talk via phone or face to face - Invite the key players into the meeting</a:t>
            </a:r>
          </a:p>
          <a:p>
            <a:pPr lvl="0"/>
            <a:r>
              <a:rPr lang="en-US" sz="3600" dirty="0"/>
              <a:t>Ask questions, listen, allow them to ask questions, respond in a genuine and sensitive manner, and express your </a:t>
            </a:r>
            <a:r>
              <a:rPr lang="en-US" sz="3600" dirty="0" smtClean="0"/>
              <a:t>enthusiasm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Chasing Leads from T.I.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432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smtClean="0"/>
              <a:t>What's </a:t>
            </a:r>
            <a:r>
              <a:rPr lang="en-US" sz="3600" dirty="0"/>
              <a:t>in it for them? - Corporate benefits of forming a Toastmasters Club</a:t>
            </a:r>
          </a:p>
          <a:p>
            <a:pPr lvl="0"/>
            <a:r>
              <a:rPr lang="en-US" sz="3600" dirty="0"/>
              <a:t>If it's a good idea today, it will also be a good idea tomorrow</a:t>
            </a:r>
          </a:p>
          <a:p>
            <a:r>
              <a:rPr lang="en-US" sz="3600" dirty="0"/>
              <a:t>Prospect Priorities - Are they the driving force or did someone else add a task to their schedule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Chasing Leads from T.I.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13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What is required?</a:t>
            </a:r>
          </a:p>
          <a:p>
            <a:pPr lvl="1"/>
            <a:r>
              <a:rPr lang="en-US" sz="3200" dirty="0"/>
              <a:t>A Clear Goal and a </a:t>
            </a:r>
            <a:r>
              <a:rPr lang="en-US" sz="3200" dirty="0" smtClean="0"/>
              <a:t>Timeline</a:t>
            </a:r>
          </a:p>
          <a:p>
            <a:pPr lvl="1"/>
            <a:r>
              <a:rPr lang="en-US" sz="3200" dirty="0" smtClean="0"/>
              <a:t>An </a:t>
            </a:r>
            <a:r>
              <a:rPr lang="en-US" sz="3200" dirty="0"/>
              <a:t>Extremely Committed Individual or Team of </a:t>
            </a:r>
            <a:r>
              <a:rPr lang="en-US" sz="3200" dirty="0" smtClean="0"/>
              <a:t>Individuals – Champions!</a:t>
            </a:r>
            <a:endParaRPr lang="en-US" sz="3200" dirty="0"/>
          </a:p>
          <a:p>
            <a:pPr lvl="1"/>
            <a:r>
              <a:rPr lang="en-US" sz="3200" dirty="0"/>
              <a:t>A Suitable Low Cost/No Cost Location with Adequate Conveniences</a:t>
            </a:r>
          </a:p>
          <a:p>
            <a:pPr lvl="1"/>
            <a:r>
              <a:rPr lang="en-US" sz="3200" dirty="0"/>
              <a:t>Promotion Using Multiple Sources Media and Individual </a:t>
            </a:r>
            <a:r>
              <a:rPr lang="en-US" sz="3200" dirty="0" smtClean="0"/>
              <a:t>Efforts</a:t>
            </a:r>
          </a:p>
          <a:p>
            <a:pPr lvl="1"/>
            <a:r>
              <a:rPr lang="en-US" sz="3200" dirty="0" smtClean="0"/>
              <a:t>Time </a:t>
            </a:r>
            <a:r>
              <a:rPr lang="en-US" sz="3200" dirty="0"/>
              <a:t>and Patience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Chartering Community </a:t>
            </a:r>
            <a:r>
              <a:rPr lang="en-US" sz="4400" b="1" dirty="0" smtClean="0"/>
              <a:t>Clubs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78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Contact, follow up and follow through on the new club lead</a:t>
            </a:r>
          </a:p>
          <a:p>
            <a:pPr lvl="0"/>
            <a:r>
              <a:rPr lang="en-US" sz="3600" dirty="0"/>
              <a:t>Serve as the Division and T.I. contact for the informational and launch meeting</a:t>
            </a:r>
          </a:p>
          <a:p>
            <a:pPr lvl="0"/>
            <a:r>
              <a:rPr lang="en-US" sz="3600" dirty="0"/>
              <a:t>Prepare and present informational session</a:t>
            </a:r>
          </a:p>
          <a:p>
            <a:pPr lvl="0"/>
            <a:r>
              <a:rPr lang="en-US" sz="3600" dirty="0"/>
              <a:t>Recruit launch </a:t>
            </a:r>
            <a:r>
              <a:rPr lang="en-US" sz="3600" dirty="0" smtClean="0"/>
              <a:t>team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New Club Chair(s)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790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Conduct </a:t>
            </a:r>
            <a:r>
              <a:rPr lang="en-US" sz="3600" dirty="0"/>
              <a:t>launch/demonstration meeting</a:t>
            </a:r>
          </a:p>
          <a:p>
            <a:pPr lvl="0"/>
            <a:r>
              <a:rPr lang="en-US" sz="3600" dirty="0"/>
              <a:t>Guide club through the nomination and club officer election process</a:t>
            </a:r>
          </a:p>
          <a:p>
            <a:pPr lvl="0"/>
            <a:r>
              <a:rPr lang="en-US" sz="3600" dirty="0"/>
              <a:t>Submit (or assist with) charter paperwork, fees, and dues</a:t>
            </a:r>
          </a:p>
          <a:p>
            <a:r>
              <a:rPr lang="en-US" sz="3600" dirty="0"/>
              <a:t>Plan Charter Ceremony presentation meeting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New Club Chair(s)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665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399213" y="1676400"/>
            <a:ext cx="4724399" cy="44958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Teach the Division Directors, New Clubs Chairs from each Division and their teams the Basics for Chartering New Toastmasters Clubs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Objectives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676400"/>
            <a:ext cx="448056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1676400"/>
            <a:ext cx="10287000" cy="4495800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Meeting - Phone or face to face</a:t>
            </a:r>
          </a:p>
          <a:p>
            <a:pPr lvl="0"/>
            <a:r>
              <a:rPr lang="en-US" sz="3600" dirty="0"/>
              <a:t>Informational </a:t>
            </a:r>
            <a:r>
              <a:rPr lang="en-US" sz="3600" dirty="0" smtClean="0"/>
              <a:t>Meeting</a:t>
            </a:r>
          </a:p>
          <a:p>
            <a:pPr lvl="0"/>
            <a:r>
              <a:rPr lang="en-US" sz="3600" dirty="0" smtClean="0"/>
              <a:t>Launch/Demonstration Meeting</a:t>
            </a:r>
          </a:p>
          <a:p>
            <a:pPr lvl="0"/>
            <a:r>
              <a:rPr lang="en-US" sz="3600" dirty="0" smtClean="0"/>
              <a:t>Their </a:t>
            </a:r>
            <a:r>
              <a:rPr lang="en-US" sz="3600" dirty="0"/>
              <a:t>First Official Meeting - Chartered or Not!</a:t>
            </a:r>
          </a:p>
          <a:p>
            <a:r>
              <a:rPr lang="en-US" sz="3600" dirty="0"/>
              <a:t>Subsequent </a:t>
            </a:r>
            <a:r>
              <a:rPr lang="en-US" sz="3600" dirty="0" smtClean="0"/>
              <a:t>Meetings</a:t>
            </a:r>
          </a:p>
          <a:p>
            <a:r>
              <a:rPr lang="en-US" sz="3600" dirty="0" smtClean="0"/>
              <a:t>Administration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Success Process - Steps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052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Face to face or Telephone with Decision Makers</a:t>
            </a:r>
          </a:p>
          <a:p>
            <a:pPr lvl="0"/>
            <a:r>
              <a:rPr lang="en-US" sz="3200" dirty="0" smtClean="0"/>
              <a:t>Build Rapport</a:t>
            </a:r>
          </a:p>
          <a:p>
            <a:pPr lvl="0"/>
            <a:r>
              <a:rPr lang="en-US" sz="3200" dirty="0" smtClean="0"/>
              <a:t>Ask Questions – Listen</a:t>
            </a:r>
          </a:p>
          <a:p>
            <a:pPr lvl="0"/>
            <a:r>
              <a:rPr lang="en-US" sz="3200" dirty="0" smtClean="0"/>
              <a:t>Understand situation</a:t>
            </a:r>
          </a:p>
          <a:p>
            <a:pPr lvl="0"/>
            <a:r>
              <a:rPr lang="en-US" sz="3200" dirty="0" smtClean="0"/>
              <a:t>Explain process – fill in the gaps</a:t>
            </a:r>
          </a:p>
          <a:p>
            <a:pPr lvl="0"/>
            <a:r>
              <a:rPr lang="en-US" sz="3200" dirty="0" smtClean="0"/>
              <a:t>Gain commitment – NEXT STEPS</a:t>
            </a:r>
          </a:p>
          <a:p>
            <a:pPr lvl="0"/>
            <a:r>
              <a:rPr lang="en-US" sz="3200" dirty="0" smtClean="0"/>
              <a:t>Schedule informational meeting – L&amp;L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Meeting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69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Keep the process moving forward</a:t>
            </a:r>
          </a:p>
          <a:p>
            <a:pPr lvl="0"/>
            <a:r>
              <a:rPr lang="en-US" sz="3200" dirty="0" smtClean="0"/>
              <a:t>You need them to pack the room with people!</a:t>
            </a:r>
          </a:p>
          <a:p>
            <a:pPr lvl="0"/>
            <a:r>
              <a:rPr lang="en-US" sz="3200" dirty="0" smtClean="0"/>
              <a:t>Provide them with ideas for promoting Informational Meeting (T.I. </a:t>
            </a:r>
            <a:r>
              <a:rPr lang="en-US" sz="3200" smtClean="0"/>
              <a:t>website)</a:t>
            </a:r>
            <a:endParaRPr lang="en-US" sz="3200" dirty="0" smtClean="0"/>
          </a:p>
          <a:p>
            <a:pPr lvl="0"/>
            <a:r>
              <a:rPr lang="en-US" sz="3200" dirty="0" smtClean="0"/>
              <a:t>Follow through with your commitments</a:t>
            </a:r>
          </a:p>
          <a:p>
            <a:pPr lvl="0"/>
            <a:r>
              <a:rPr lang="en-US" sz="3200" dirty="0" smtClean="0"/>
              <a:t>Get information to people quickly</a:t>
            </a:r>
          </a:p>
          <a:p>
            <a:pPr lvl="0"/>
            <a:r>
              <a:rPr lang="en-US" sz="3200" dirty="0" smtClean="0"/>
              <a:t>Start coaching them on the Charter Application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Behind the Scenes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50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Convincing 20 plus people that T.I. is right for them!</a:t>
            </a:r>
          </a:p>
          <a:p>
            <a:pPr lvl="0"/>
            <a:r>
              <a:rPr lang="en-US" sz="3200" dirty="0"/>
              <a:t>The Catalyst and Driving Force</a:t>
            </a:r>
          </a:p>
          <a:p>
            <a:r>
              <a:rPr lang="en-US" sz="3200" dirty="0"/>
              <a:t>Keep it Moving - </a:t>
            </a:r>
            <a:r>
              <a:rPr lang="en-US" sz="3200" dirty="0" smtClean="0"/>
              <a:t>NEXT STEPS!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Informational </a:t>
            </a:r>
            <a:r>
              <a:rPr lang="en-US" sz="4400" b="1" dirty="0" smtClean="0"/>
              <a:t>Meeting - Focus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846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3200" dirty="0" smtClean="0"/>
              <a:t>Stimulate interest and generate excitement</a:t>
            </a:r>
          </a:p>
          <a:p>
            <a:pPr lvl="0"/>
            <a:r>
              <a:rPr lang="en-US" sz="3200" dirty="0" smtClean="0"/>
              <a:t>Build credibility and trust</a:t>
            </a:r>
          </a:p>
          <a:p>
            <a:pPr lvl="0"/>
            <a:r>
              <a:rPr lang="en-US" sz="3200" dirty="0" smtClean="0"/>
              <a:t>Answer important questions:</a:t>
            </a:r>
          </a:p>
          <a:p>
            <a:pPr lvl="1"/>
            <a:r>
              <a:rPr lang="en-US" sz="2800" dirty="0" smtClean="0"/>
              <a:t>What is Toastmasters?</a:t>
            </a:r>
          </a:p>
          <a:p>
            <a:pPr lvl="1"/>
            <a:r>
              <a:rPr lang="en-US" sz="2800" dirty="0" smtClean="0"/>
              <a:t>Why is it for you?</a:t>
            </a:r>
          </a:p>
          <a:p>
            <a:r>
              <a:rPr lang="en-US" sz="3200" dirty="0"/>
              <a:t>Ask for show of hands – how many interested?</a:t>
            </a:r>
          </a:p>
          <a:p>
            <a:pPr lvl="0"/>
            <a:r>
              <a:rPr lang="en-US" sz="3200" dirty="0" smtClean="0"/>
              <a:t>Commitment - Sign </a:t>
            </a:r>
            <a:r>
              <a:rPr lang="en-US" sz="3200" dirty="0"/>
              <a:t>Up Sheet – Club Officer </a:t>
            </a:r>
            <a:r>
              <a:rPr lang="en-US" sz="3200" dirty="0" smtClean="0"/>
              <a:t>Interest</a:t>
            </a:r>
          </a:p>
          <a:p>
            <a:pPr lvl="0"/>
            <a:r>
              <a:rPr lang="en-US" sz="3200" dirty="0" smtClean="0"/>
              <a:t>Schedule Launch/Demonstration Meeting</a:t>
            </a:r>
          </a:p>
          <a:p>
            <a:pPr lvl="0"/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Informational </a:t>
            </a:r>
            <a:r>
              <a:rPr lang="en-US" sz="4400" b="1" dirty="0" smtClean="0"/>
              <a:t>Meeting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37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Keep the process moving forward</a:t>
            </a:r>
          </a:p>
          <a:p>
            <a:pPr lvl="0"/>
            <a:r>
              <a:rPr lang="en-US" sz="3200" dirty="0" smtClean="0"/>
              <a:t>If enough people have expressed interest do not lose momentum!</a:t>
            </a:r>
          </a:p>
          <a:p>
            <a:pPr lvl="0"/>
            <a:r>
              <a:rPr lang="en-US" sz="3200" dirty="0" smtClean="0"/>
              <a:t>Identify and engage those with the highest level of interest – the leaders – transfer ownership</a:t>
            </a:r>
          </a:p>
          <a:p>
            <a:pPr lvl="0"/>
            <a:r>
              <a:rPr lang="en-US" sz="3200" dirty="0" smtClean="0"/>
              <a:t>Assemble a team for your Launch/Demonstration Meeting</a:t>
            </a:r>
          </a:p>
          <a:p>
            <a:pPr lvl="1"/>
            <a:r>
              <a:rPr lang="en-US" sz="2800" dirty="0" smtClean="0"/>
              <a:t>Communicate expectations – when and where to assemble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Behind the Scenes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7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The Informational Lunch and Learn Presentation Coming Up!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Intermission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29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/>
              <a:t>The Standard Practice has been going straight to a Launch/Demonstration Meeting.</a:t>
            </a:r>
          </a:p>
          <a:p>
            <a:pPr lvl="0"/>
            <a:r>
              <a:rPr lang="en-US" sz="3200" dirty="0" smtClean="0"/>
              <a:t>What was unique about this presentation?</a:t>
            </a:r>
          </a:p>
          <a:p>
            <a:pPr lvl="0"/>
            <a:r>
              <a:rPr lang="en-US" sz="3200" dirty="0" smtClean="0"/>
              <a:t>Why is this a more effective way to introduce Toastmasters to member prospects?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 dirty="0" smtClean="0"/>
              <a:t>Debrief - Informational Presentation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1656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200" dirty="0"/>
              <a:t>Organized by Division New Clubs Chair assistance from Division and Area Director</a:t>
            </a:r>
          </a:p>
          <a:p>
            <a:pPr lvl="0"/>
            <a:r>
              <a:rPr lang="en-US" sz="3200" dirty="0"/>
              <a:t>Before the Meeting</a:t>
            </a:r>
          </a:p>
          <a:p>
            <a:pPr lvl="0"/>
            <a:r>
              <a:rPr lang="en-US" sz="3200" dirty="0"/>
              <a:t>Why a Demo </a:t>
            </a:r>
            <a:r>
              <a:rPr lang="en-US" sz="3200" dirty="0" smtClean="0"/>
              <a:t>meeting?</a:t>
            </a:r>
          </a:p>
          <a:p>
            <a:pPr lvl="1"/>
            <a:r>
              <a:rPr lang="en-US" dirty="0" smtClean="0"/>
              <a:t>Introduce </a:t>
            </a:r>
            <a:r>
              <a:rPr lang="en-US" dirty="0"/>
              <a:t>the audience to a typical Toastmasters </a:t>
            </a:r>
            <a:r>
              <a:rPr lang="en-US" dirty="0" smtClean="0"/>
              <a:t>meeting</a:t>
            </a:r>
          </a:p>
          <a:p>
            <a:pPr lvl="1"/>
            <a:r>
              <a:rPr lang="en-US" dirty="0"/>
              <a:t>Role model best </a:t>
            </a:r>
            <a:r>
              <a:rPr lang="en-US" dirty="0" smtClean="0"/>
              <a:t>practices</a:t>
            </a:r>
          </a:p>
          <a:p>
            <a:pPr lvl="0"/>
            <a:r>
              <a:rPr lang="en-US" sz="2800" dirty="0" smtClean="0"/>
              <a:t>Planning </a:t>
            </a:r>
            <a:r>
              <a:rPr lang="en-US" sz="2800" dirty="0"/>
              <a:t>is </a:t>
            </a:r>
            <a:r>
              <a:rPr lang="en-US" sz="2800" dirty="0" smtClean="0"/>
              <a:t>critical!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7-10 days in advance as a courtesy to your volunteers</a:t>
            </a:r>
          </a:p>
          <a:p>
            <a:pPr lvl="0"/>
            <a:r>
              <a:rPr lang="en-US" sz="3200" dirty="0"/>
              <a:t>Who should </a:t>
            </a:r>
            <a:r>
              <a:rPr lang="en-US" sz="3200" dirty="0" smtClean="0"/>
              <a:t>help?</a:t>
            </a:r>
          </a:p>
          <a:p>
            <a:pPr lvl="1"/>
            <a:r>
              <a:rPr lang="en-US" sz="2800" dirty="0" smtClean="0"/>
              <a:t>Experienced Toastmasters (mixed group) </a:t>
            </a:r>
            <a:r>
              <a:rPr lang="en-US" sz="2800" dirty="0"/>
              <a:t>from your </a:t>
            </a:r>
            <a:r>
              <a:rPr lang="en-US" sz="2800" dirty="0" smtClean="0"/>
              <a:t>universe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Launch/Demonstration Meeting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29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What </a:t>
            </a:r>
            <a:r>
              <a:rPr lang="en-US" sz="3200" dirty="0"/>
              <a:t>to do?</a:t>
            </a:r>
          </a:p>
          <a:p>
            <a:pPr lvl="1"/>
            <a:r>
              <a:rPr lang="en-US" sz="2800" dirty="0"/>
              <a:t>Create agenda &amp; recruit for all </a:t>
            </a:r>
            <a:r>
              <a:rPr lang="en-US" sz="2800" dirty="0" smtClean="0"/>
              <a:t>positions</a:t>
            </a:r>
          </a:p>
          <a:p>
            <a:pPr lvl="1"/>
            <a:r>
              <a:rPr lang="en-US" sz="2800" dirty="0"/>
              <a:t>Use TI meeting agenda template</a:t>
            </a:r>
          </a:p>
          <a:p>
            <a:pPr lvl="1"/>
            <a:r>
              <a:rPr lang="en-US" sz="2800" dirty="0"/>
              <a:t>Make sure functionaries understand roles</a:t>
            </a:r>
          </a:p>
          <a:p>
            <a:pPr lvl="0"/>
            <a:r>
              <a:rPr lang="en-US" sz="3200" dirty="0"/>
              <a:t>Supplies needed</a:t>
            </a:r>
          </a:p>
          <a:p>
            <a:pPr lvl="1"/>
            <a:r>
              <a:rPr lang="en-US" sz="2800" dirty="0"/>
              <a:t>Ribbons &amp; ballots</a:t>
            </a:r>
          </a:p>
          <a:p>
            <a:pPr lvl="1"/>
            <a:r>
              <a:rPr lang="en-US" sz="2800" dirty="0"/>
              <a:t>Timing lights</a:t>
            </a:r>
          </a:p>
          <a:p>
            <a:pPr lvl="1"/>
            <a:r>
              <a:rPr lang="en-US" sz="2800" dirty="0"/>
              <a:t>Timer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Launch/Demonstration Meeting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196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Reasons Against Chartering a </a:t>
            </a:r>
            <a:r>
              <a:rPr lang="en-US" dirty="0" smtClean="0"/>
              <a:t>Clubs</a:t>
            </a:r>
          </a:p>
          <a:p>
            <a:pPr lvl="1"/>
            <a:r>
              <a:rPr lang="en-US" dirty="0" smtClean="0"/>
              <a:t>Why wouldn’t you want to charter new clubs?</a:t>
            </a:r>
          </a:p>
          <a:p>
            <a:pPr lvl="1"/>
            <a:r>
              <a:rPr lang="en-US" dirty="0" smtClean="0"/>
              <a:t>What would prevent you from doing so?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Reasons </a:t>
            </a:r>
            <a:r>
              <a:rPr lang="en-US" dirty="0"/>
              <a:t>For Chartering a </a:t>
            </a:r>
            <a:r>
              <a:rPr lang="en-US" dirty="0" smtClean="0"/>
              <a:t>Clubs</a:t>
            </a:r>
          </a:p>
          <a:p>
            <a:pPr lvl="1"/>
            <a:r>
              <a:rPr lang="en-US" dirty="0"/>
              <a:t>Why </a:t>
            </a:r>
            <a:r>
              <a:rPr lang="en-US" dirty="0" smtClean="0"/>
              <a:t>would </a:t>
            </a:r>
            <a:r>
              <a:rPr lang="en-US" dirty="0"/>
              <a:t>you want to charter new clubs?</a:t>
            </a:r>
          </a:p>
          <a:p>
            <a:pPr lvl="1"/>
            <a:r>
              <a:rPr lang="en-US" dirty="0"/>
              <a:t>What would </a:t>
            </a:r>
            <a:r>
              <a:rPr lang="en-US" dirty="0" smtClean="0"/>
              <a:t>motivate or inspire </a:t>
            </a:r>
            <a:r>
              <a:rPr lang="en-US" dirty="0"/>
              <a:t>you </a:t>
            </a:r>
            <a:r>
              <a:rPr lang="en-US" dirty="0" smtClean="0"/>
              <a:t>to do </a:t>
            </a:r>
            <a:r>
              <a:rPr lang="en-US" dirty="0"/>
              <a:t>so?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To Charter or Not to Charter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643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3" y="1676400"/>
            <a:ext cx="5410199" cy="44958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600" dirty="0"/>
              <a:t>Theme of the Meeting: Why Toastmasters?</a:t>
            </a:r>
          </a:p>
          <a:p>
            <a:pPr lvl="0"/>
            <a:r>
              <a:rPr lang="en-US" sz="2600" dirty="0"/>
              <a:t>Toastmaster…</a:t>
            </a:r>
          </a:p>
          <a:p>
            <a:pPr lvl="0"/>
            <a:r>
              <a:rPr lang="en-US" sz="2600" dirty="0"/>
              <a:t>Ah Counter…</a:t>
            </a:r>
          </a:p>
          <a:p>
            <a:pPr lvl="0"/>
            <a:r>
              <a:rPr lang="en-US" sz="2600" dirty="0"/>
              <a:t>Timer…</a:t>
            </a:r>
          </a:p>
          <a:p>
            <a:pPr lvl="0"/>
            <a:r>
              <a:rPr lang="en-US" sz="2600" dirty="0"/>
              <a:t>Grammarian…</a:t>
            </a:r>
          </a:p>
          <a:p>
            <a:pPr lvl="0"/>
            <a:r>
              <a:rPr lang="en-US" sz="2600" dirty="0"/>
              <a:t>Vote Counter</a:t>
            </a:r>
            <a:r>
              <a:rPr lang="en-US" sz="2600" dirty="0" smtClean="0"/>
              <a:t>…</a:t>
            </a:r>
          </a:p>
          <a:p>
            <a:r>
              <a:rPr lang="en-US" sz="2800" dirty="0"/>
              <a:t>Speaker….High energy, motivational, great recruiter!</a:t>
            </a:r>
          </a:p>
          <a:p>
            <a:pPr lvl="0"/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Launch/Demonstration Meeting</a:t>
            </a:r>
            <a:endParaRPr lang="en-US" sz="44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246813" y="1676400"/>
            <a:ext cx="5410199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(not a speech about what I did on my summer vacation!)</a:t>
            </a:r>
          </a:p>
          <a:p>
            <a:r>
              <a:rPr lang="en-US" sz="2600" dirty="0" smtClean="0"/>
              <a:t>Table Topics Master….3-4 questions for volunteers</a:t>
            </a:r>
          </a:p>
          <a:p>
            <a:r>
              <a:rPr lang="en-US" sz="2600" dirty="0" smtClean="0"/>
              <a:t>General Evaluator…</a:t>
            </a:r>
          </a:p>
          <a:p>
            <a:r>
              <a:rPr lang="en-US" sz="2600" dirty="0" smtClean="0"/>
              <a:t>Speech Evaluator…</a:t>
            </a:r>
          </a:p>
          <a:p>
            <a:r>
              <a:rPr lang="en-US" sz="2600" dirty="0" smtClean="0"/>
              <a:t>Awards for best Table Topics (2nd place, 1st place)</a:t>
            </a:r>
          </a:p>
          <a:p>
            <a:r>
              <a:rPr lang="en-US" sz="2600" dirty="0" smtClean="0"/>
              <a:t>Thank everyone for participating!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722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200" dirty="0"/>
              <a:t>At the Meeting</a:t>
            </a:r>
          </a:p>
          <a:p>
            <a:pPr lvl="0"/>
            <a:r>
              <a:rPr lang="en-US" sz="3200" dirty="0"/>
              <a:t>Arrive early, greet guests &amp; start on time.  Demo meeting is 12-12:45pm at corporate clubs.  Employees must return to work by 1pm.</a:t>
            </a:r>
          </a:p>
          <a:p>
            <a:pPr lvl="0"/>
            <a:r>
              <a:rPr lang="en-US" sz="3200" dirty="0"/>
              <a:t>Attire is business professional with name tags &amp; TM pins.  No flip flops, jeans or shorts</a:t>
            </a:r>
          </a:p>
          <a:p>
            <a:pPr lvl="0"/>
            <a:r>
              <a:rPr lang="en-US" sz="3200" dirty="0"/>
              <a:t>Bring </a:t>
            </a:r>
            <a:r>
              <a:rPr lang="en-US" sz="3200" dirty="0" smtClean="0"/>
              <a:t>supplies, equipment and </a:t>
            </a:r>
            <a:r>
              <a:rPr lang="en-US" sz="3200" dirty="0"/>
              <a:t>a positive, upbeat attitude!</a:t>
            </a:r>
          </a:p>
          <a:p>
            <a:pPr lvl="0"/>
            <a:r>
              <a:rPr lang="en-US" sz="3200" dirty="0"/>
              <a:t>Toastmaster….explain how the meeting works as people are introduced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Launch/Demonstration Meeting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075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200" dirty="0"/>
              <a:t>At the Meeting</a:t>
            </a:r>
          </a:p>
          <a:p>
            <a:pPr lvl="0"/>
            <a:r>
              <a:rPr lang="en-US" sz="3200" dirty="0"/>
              <a:t>Remember, this is the FIRST TIME the audience is witnessing a Toastmasters meeting.  Go slow, explain everything.</a:t>
            </a:r>
          </a:p>
          <a:p>
            <a:pPr lvl="0"/>
            <a:r>
              <a:rPr lang="en-US" sz="3200" dirty="0"/>
              <a:t>After the meeting, ask “Who wants to join the club?!!!”  Always be recruiting!</a:t>
            </a:r>
          </a:p>
          <a:p>
            <a:pPr lvl="0"/>
            <a:r>
              <a:rPr lang="en-US" sz="3200" dirty="0"/>
              <a:t>Answer questions, finalize next meeting time &amp; date</a:t>
            </a:r>
          </a:p>
          <a:p>
            <a:r>
              <a:rPr lang="en-US" sz="3200" dirty="0" smtClean="0"/>
              <a:t>Complete </a:t>
            </a:r>
            <a:r>
              <a:rPr lang="en-US" sz="3200" dirty="0"/>
              <a:t>the agenda for the next meeting</a:t>
            </a:r>
            <a:r>
              <a:rPr lang="en-US" sz="3200" dirty="0" smtClean="0"/>
              <a:t>!  Start </a:t>
            </a:r>
            <a:r>
              <a:rPr lang="en-US" sz="3200" dirty="0"/>
              <a:t>with Speakers, Toastmaster and so </a:t>
            </a:r>
            <a:r>
              <a:rPr lang="en-US" sz="3200" dirty="0" smtClean="0"/>
              <a:t>on…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Launch/Demonstration Meeting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72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Q&amp;A</a:t>
            </a:r>
          </a:p>
          <a:p>
            <a:pPr lvl="0"/>
            <a:r>
              <a:rPr lang="en-US" sz="3200" dirty="0" smtClean="0"/>
              <a:t>Ask for show of hands – how many interested?</a:t>
            </a:r>
            <a:endParaRPr lang="en-US" sz="3200" dirty="0"/>
          </a:p>
          <a:p>
            <a:pPr lvl="0"/>
            <a:r>
              <a:rPr lang="en-US" sz="3200" dirty="0"/>
              <a:t>Complete Agenda for next </a:t>
            </a:r>
            <a:r>
              <a:rPr lang="en-US" sz="3200" dirty="0" smtClean="0"/>
              <a:t>meeting</a:t>
            </a:r>
          </a:p>
          <a:p>
            <a:pPr lvl="0"/>
            <a:r>
              <a:rPr lang="en-US" sz="3200" dirty="0" smtClean="0"/>
              <a:t>Start with Speakers, Toastmaster and so on…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Launch/Demonstration Meeting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8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Follow through with your commitments</a:t>
            </a:r>
          </a:p>
          <a:p>
            <a:pPr lvl="0"/>
            <a:r>
              <a:rPr lang="en-US" sz="3200" dirty="0" smtClean="0"/>
              <a:t>Get information to people quickly</a:t>
            </a:r>
          </a:p>
          <a:p>
            <a:pPr lvl="0"/>
            <a:r>
              <a:rPr lang="en-US" sz="3200" dirty="0" smtClean="0"/>
              <a:t>Follow </a:t>
            </a:r>
            <a:r>
              <a:rPr lang="en-US" sz="3200" dirty="0"/>
              <a:t>Up with explanation of meeting roles for </a:t>
            </a:r>
            <a:r>
              <a:rPr lang="en-US" sz="3200" dirty="0" smtClean="0"/>
              <a:t>volunteers – clear direction is essential!</a:t>
            </a:r>
          </a:p>
          <a:p>
            <a:pPr lvl="0"/>
            <a:r>
              <a:rPr lang="en-US" sz="3200" dirty="0" smtClean="0"/>
              <a:t>Set people up for success!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Behind the Scenes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99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Continue to transfer ownership</a:t>
            </a:r>
          </a:p>
          <a:p>
            <a:pPr lvl="1"/>
            <a:r>
              <a:rPr lang="en-US" sz="2800" dirty="0" smtClean="0"/>
              <a:t>Do not try to control everything!</a:t>
            </a:r>
          </a:p>
          <a:p>
            <a:pPr lvl="1"/>
            <a:r>
              <a:rPr lang="en-US" sz="2800" dirty="0" smtClean="0"/>
              <a:t>Allow the club to begin forming its own culture</a:t>
            </a:r>
          </a:p>
          <a:p>
            <a:pPr lvl="0"/>
            <a:r>
              <a:rPr lang="en-US" sz="3200" dirty="0" smtClean="0"/>
              <a:t>Work with and support the Toastmaster</a:t>
            </a:r>
          </a:p>
          <a:p>
            <a:pPr lvl="0"/>
            <a:r>
              <a:rPr lang="en-US" sz="3200" dirty="0" smtClean="0"/>
              <a:t>Speakers are confirmed and prepared</a:t>
            </a:r>
          </a:p>
          <a:p>
            <a:r>
              <a:rPr lang="en-US" sz="3200" dirty="0" smtClean="0"/>
              <a:t>Functionaries are </a:t>
            </a:r>
            <a:r>
              <a:rPr lang="en-US" sz="3200" dirty="0"/>
              <a:t>confirmed and prepared</a:t>
            </a:r>
          </a:p>
          <a:p>
            <a:pPr lvl="0"/>
            <a:r>
              <a:rPr lang="en-US" sz="3200" dirty="0" smtClean="0"/>
              <a:t>Provide two experienced Toastmasters to role-model speech evaluation best practices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Their First Official Meeting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85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200" dirty="0" smtClean="0"/>
              <a:t>Without </a:t>
            </a:r>
            <a:r>
              <a:rPr lang="en-US" sz="3200" dirty="0"/>
              <a:t>manuals, brand new people don’t have the resources or experience to deliver a helpful evaluation</a:t>
            </a:r>
          </a:p>
          <a:p>
            <a:pPr lvl="0"/>
            <a:r>
              <a:rPr lang="en-US" sz="3200" dirty="0"/>
              <a:t>Bring timing lights, timer, ballots &amp; ribbons</a:t>
            </a:r>
          </a:p>
          <a:p>
            <a:pPr lvl="0"/>
            <a:r>
              <a:rPr lang="en-US" sz="3200" dirty="0"/>
              <a:t>Leave time to discuss officer positions &amp; record who wants to serve as a club officer</a:t>
            </a:r>
          </a:p>
          <a:p>
            <a:pPr lvl="0"/>
            <a:r>
              <a:rPr lang="en-US" sz="3200" dirty="0"/>
              <a:t>Decide what day of the week, time &amp; how often the new club will meet</a:t>
            </a:r>
          </a:p>
          <a:p>
            <a:pPr lvl="0"/>
            <a:r>
              <a:rPr lang="en-US" sz="3200" dirty="0"/>
              <a:t>Division Director must assign a Mentor (and get District </a:t>
            </a:r>
            <a:r>
              <a:rPr lang="en-US" sz="3200" dirty="0" smtClean="0"/>
              <a:t>Director’s </a:t>
            </a:r>
            <a:r>
              <a:rPr lang="en-US" sz="3200" dirty="0"/>
              <a:t>approval) to serve for six months when the club charters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Their First Official Meeting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39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Confirm agenda at the conclusion of their first and all future meetings</a:t>
            </a:r>
          </a:p>
          <a:p>
            <a:pPr lvl="0"/>
            <a:r>
              <a:rPr lang="en-US" sz="3200" dirty="0" smtClean="0"/>
              <a:t>Identify, nominate and elect Club Officers</a:t>
            </a:r>
          </a:p>
          <a:p>
            <a:pPr lvl="0"/>
            <a:r>
              <a:rPr lang="en-US" sz="3200" dirty="0" smtClean="0"/>
              <a:t>Vice President of Education is critical for scheduling of future meetings</a:t>
            </a:r>
          </a:p>
          <a:p>
            <a:pPr lvl="0"/>
            <a:r>
              <a:rPr lang="en-US" sz="3200" dirty="0" smtClean="0"/>
              <a:t>Make sure they have supplies and direction</a:t>
            </a:r>
          </a:p>
          <a:p>
            <a:pPr lvl="0"/>
            <a:r>
              <a:rPr lang="en-US" sz="3200" dirty="0" smtClean="0"/>
              <a:t>Provide Area Director support</a:t>
            </a:r>
          </a:p>
          <a:p>
            <a:pPr lvl="0"/>
            <a:r>
              <a:rPr lang="en-US" sz="3200" dirty="0" smtClean="0"/>
              <a:t>Assign a Club Mentor A.S.A.P.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Subsequent Meetings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66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Who will:</a:t>
            </a:r>
          </a:p>
          <a:p>
            <a:pPr lvl="0"/>
            <a:r>
              <a:rPr lang="en-US" sz="3600" dirty="0" smtClean="0"/>
              <a:t>Take </a:t>
            </a:r>
            <a:r>
              <a:rPr lang="en-US" sz="3600" dirty="0"/>
              <a:t>responsibility for following up and following through with the lead?</a:t>
            </a:r>
          </a:p>
          <a:p>
            <a:pPr lvl="0"/>
            <a:r>
              <a:rPr lang="en-US" sz="3600" dirty="0"/>
              <a:t>Meet with them and/or speak with them?</a:t>
            </a:r>
          </a:p>
          <a:p>
            <a:pPr lvl="0"/>
            <a:r>
              <a:rPr lang="en-US" sz="3600" dirty="0"/>
              <a:t>Accept responsibility on behalf of the prospect (company) to promote the event, monitor registrations and ensure that you have a worthwhile audience to present to?</a:t>
            </a:r>
          </a:p>
          <a:p>
            <a:pPr lvl="0"/>
            <a:r>
              <a:rPr lang="en-US" sz="3600" dirty="0"/>
              <a:t>Present the Informational Session? - Do they have a budget for lunch - Do you/they have the necessary presentation equipment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Managing the Process - It Takes a Team - Assigning Roles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3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Who will:</a:t>
            </a:r>
          </a:p>
          <a:p>
            <a:pPr lvl="0"/>
            <a:r>
              <a:rPr lang="en-US" sz="3600" dirty="0" smtClean="0"/>
              <a:t>Take </a:t>
            </a:r>
            <a:r>
              <a:rPr lang="en-US" sz="3600" dirty="0"/>
              <a:t>the lead with Administrative duties?  Explaining and walking them through the paperwork process and following up to ensure steady progress.</a:t>
            </a:r>
          </a:p>
          <a:p>
            <a:pPr lvl="0"/>
            <a:r>
              <a:rPr lang="en-US" sz="3600" dirty="0"/>
              <a:t>Double check the paperwork before submission - Avoiding snags and holdups.</a:t>
            </a:r>
          </a:p>
          <a:p>
            <a:pPr lvl="0"/>
            <a:r>
              <a:rPr lang="en-US" sz="3600" dirty="0"/>
              <a:t>Orchestrate and Execute the Launch/Demonstration Meeting? - Who do you have available to fill roles? - Mix it up!  Don't rely solely on a bunch of senior citizens!</a:t>
            </a:r>
          </a:p>
          <a:p>
            <a:pPr lvl="0"/>
            <a:r>
              <a:rPr lang="en-US" sz="3600" dirty="0"/>
              <a:t>Help them run their first meeting?  Teach them, support them, role model best practices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Managing the Process - It Takes a Team - Assigning Roles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98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Enabling a person to discover or learn something for themselves</a:t>
            </a:r>
            <a:endParaRPr lang="en-US" sz="3600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Heu</a:t>
            </a:r>
            <a:r>
              <a:rPr lang="en-US" sz="4400" b="1" dirty="0" smtClean="0"/>
              <a:t>-</a:t>
            </a:r>
            <a:r>
              <a:rPr lang="en-US" sz="4400" b="1" dirty="0" err="1" smtClean="0"/>
              <a:t>ris</a:t>
            </a:r>
            <a:r>
              <a:rPr lang="en-US" sz="4400" b="1" dirty="0" smtClean="0"/>
              <a:t>-tic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64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Who will:</a:t>
            </a:r>
          </a:p>
          <a:p>
            <a:pPr lvl="0"/>
            <a:r>
              <a:rPr lang="en-US" sz="3600" dirty="0" smtClean="0"/>
              <a:t>Follow </a:t>
            </a:r>
            <a:r>
              <a:rPr lang="en-US" sz="3600" dirty="0"/>
              <a:t>up with Toastmasters International to verify Charter success and follow up on delays?</a:t>
            </a:r>
          </a:p>
          <a:p>
            <a:pPr lvl="0"/>
            <a:r>
              <a:rPr lang="en-US" sz="3600" dirty="0"/>
              <a:t>Commit to staying with them weekly until the successfully Charter? - Is the Area Director available, if not, who is?</a:t>
            </a:r>
          </a:p>
          <a:p>
            <a:pPr lvl="0"/>
            <a:r>
              <a:rPr lang="en-US" sz="3600" dirty="0"/>
              <a:t>Mentor them once they are chartered?  - Stick with them through the first six months to help build a solid foundation.</a:t>
            </a:r>
          </a:p>
          <a:p>
            <a:r>
              <a:rPr lang="en-US" sz="3600" dirty="0"/>
              <a:t>Encourage them to apply for a </a:t>
            </a:r>
            <a:r>
              <a:rPr lang="en-US" sz="3600" dirty="0" err="1"/>
              <a:t>FreeToastHost</a:t>
            </a:r>
            <a:r>
              <a:rPr lang="en-US" sz="3600" dirty="0"/>
              <a:t> website and establish an on-line identify and presence.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Managing the Process - It Takes a Team - Assigning Roles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056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New Club - 20 Members Minimum - 17 Brand New First Time Toastmasters - 3 of either Reinstated, Dual or Transfer (any combination)</a:t>
            </a:r>
          </a:p>
          <a:p>
            <a:r>
              <a:rPr lang="en-US" sz="3200" dirty="0"/>
              <a:t>Advance Club - 20 Members Minimum - 17 Dual Members - 3 of either Reinstated, Transfer or Brand New (any combination)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Definitions and Breakdowns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593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Missing the mark completely!</a:t>
            </a:r>
          </a:p>
          <a:p>
            <a:pPr lvl="1"/>
            <a:r>
              <a:rPr lang="en-US" sz="2800" dirty="0"/>
              <a:t>Little or no follow up/follow </a:t>
            </a:r>
            <a:r>
              <a:rPr lang="en-US" sz="2800" dirty="0" smtClean="0"/>
              <a:t>through</a:t>
            </a:r>
          </a:p>
          <a:p>
            <a:pPr lvl="1"/>
            <a:r>
              <a:rPr lang="en-US" sz="2800" dirty="0" smtClean="0"/>
              <a:t>Letting leads go cold</a:t>
            </a:r>
          </a:p>
          <a:p>
            <a:pPr lvl="0"/>
            <a:r>
              <a:rPr lang="en-US" sz="3200" dirty="0" smtClean="0"/>
              <a:t>Making </a:t>
            </a:r>
            <a:r>
              <a:rPr lang="en-US" sz="3200" dirty="0"/>
              <a:t>it all about you and your goals</a:t>
            </a:r>
          </a:p>
          <a:p>
            <a:pPr lvl="0"/>
            <a:r>
              <a:rPr lang="en-US" sz="3200" dirty="0"/>
              <a:t>Too much emphasis on getting Form 1 and the Charter Fee submitted!</a:t>
            </a:r>
          </a:p>
          <a:p>
            <a:pPr lvl="0"/>
            <a:r>
              <a:rPr lang="en-US" sz="3200" dirty="0"/>
              <a:t>Rushing - it's now or it's nothing!</a:t>
            </a:r>
          </a:p>
          <a:p>
            <a:r>
              <a:rPr lang="en-US" sz="3200" dirty="0"/>
              <a:t>Giving up way too quickly!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What I Consider Common Mistakes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27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Established level of </a:t>
            </a:r>
            <a:r>
              <a:rPr lang="en-US" sz="3200" dirty="0" smtClean="0"/>
              <a:t>interest</a:t>
            </a:r>
          </a:p>
          <a:p>
            <a:pPr lvl="1"/>
            <a:r>
              <a:rPr lang="en-US" sz="2800" dirty="0" smtClean="0"/>
              <a:t>They know they have an interest</a:t>
            </a:r>
          </a:p>
          <a:p>
            <a:pPr lvl="1"/>
            <a:r>
              <a:rPr lang="en-US" sz="2800" dirty="0" smtClean="0"/>
              <a:t>They think they have an interest</a:t>
            </a:r>
          </a:p>
          <a:p>
            <a:pPr lvl="1"/>
            <a:r>
              <a:rPr lang="en-US" sz="2800" dirty="0" smtClean="0"/>
              <a:t>Or the person who initiated the lead does</a:t>
            </a:r>
          </a:p>
          <a:p>
            <a:pPr lvl="1"/>
            <a:r>
              <a:rPr lang="en-US" sz="2800" dirty="0" smtClean="0"/>
              <a:t>They know about the benefits of Toastmasters</a:t>
            </a:r>
          </a:p>
          <a:p>
            <a:pPr lvl="1"/>
            <a:r>
              <a:rPr lang="en-US" sz="2800" dirty="0" smtClean="0"/>
              <a:t>They have some knowledge regarding the benefits of Toastmasters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Someone coming to </a:t>
            </a:r>
            <a:r>
              <a:rPr lang="en-US" sz="4000" b="1" dirty="0" smtClean="0"/>
              <a:t>Toastmasters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12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Little </a:t>
            </a:r>
            <a:r>
              <a:rPr lang="en-US" sz="3200" dirty="0"/>
              <a:t>or no interest or </a:t>
            </a:r>
            <a:r>
              <a:rPr lang="en-US" sz="3200" dirty="0" smtClean="0"/>
              <a:t>understanding</a:t>
            </a:r>
          </a:p>
          <a:p>
            <a:pPr lvl="1"/>
            <a:r>
              <a:rPr lang="en-US" sz="2800" dirty="0" smtClean="0"/>
              <a:t>They do not have an interest</a:t>
            </a:r>
          </a:p>
          <a:p>
            <a:pPr lvl="1"/>
            <a:r>
              <a:rPr lang="en-US" sz="2800" dirty="0" smtClean="0"/>
              <a:t>They don’t think they have an interest</a:t>
            </a:r>
          </a:p>
          <a:p>
            <a:pPr lvl="1"/>
            <a:r>
              <a:rPr lang="en-US" sz="2800" dirty="0" smtClean="0"/>
              <a:t>You initiated contact</a:t>
            </a:r>
          </a:p>
          <a:p>
            <a:pPr lvl="1"/>
            <a:r>
              <a:rPr lang="en-US" sz="2800" dirty="0" smtClean="0"/>
              <a:t>They do not know about the benefits of Toastmasters</a:t>
            </a:r>
          </a:p>
          <a:p>
            <a:pPr lvl="1"/>
            <a:r>
              <a:rPr lang="en-US" sz="2800" dirty="0" smtClean="0"/>
              <a:t>They may have some knowledge regarding the benefits of Toastmasters</a:t>
            </a:r>
          </a:p>
          <a:p>
            <a:pPr lvl="1"/>
            <a:r>
              <a:rPr lang="en-US" sz="2800" dirty="0" smtClean="0"/>
              <a:t>Their perception may be completely incorrect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Toastmasters </a:t>
            </a:r>
            <a:r>
              <a:rPr lang="en-US" sz="4000" b="1" dirty="0"/>
              <a:t>C</a:t>
            </a:r>
            <a:r>
              <a:rPr lang="en-US" sz="4000" b="1" dirty="0" smtClean="0"/>
              <a:t>oming </a:t>
            </a:r>
            <a:r>
              <a:rPr lang="en-US" sz="4000" b="1" dirty="0"/>
              <a:t>to </a:t>
            </a:r>
            <a:r>
              <a:rPr lang="en-US" sz="4000" b="1" dirty="0" smtClean="0"/>
              <a:t>Them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193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Charter Application</a:t>
            </a:r>
          </a:p>
          <a:p>
            <a:r>
              <a:rPr lang="en-US" sz="3200" dirty="0"/>
              <a:t>Charter Member Application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Administration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976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Division Leadership Support</a:t>
            </a:r>
          </a:p>
          <a:p>
            <a:pPr lvl="0"/>
            <a:r>
              <a:rPr lang="en-US" sz="3200" dirty="0"/>
              <a:t>Area Director Support</a:t>
            </a:r>
          </a:p>
          <a:p>
            <a:r>
              <a:rPr lang="en-US" sz="3200" dirty="0"/>
              <a:t>Club Mentor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Setting New Clubs up for Success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66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Your Passion for Toastmasters</a:t>
            </a:r>
          </a:p>
          <a:p>
            <a:pPr lvl="0"/>
            <a:r>
              <a:rPr lang="en-US" sz="3200" dirty="0"/>
              <a:t>Patience and Persistence</a:t>
            </a:r>
          </a:p>
          <a:p>
            <a:pPr lvl="0"/>
            <a:r>
              <a:rPr lang="en-US" sz="3200" dirty="0"/>
              <a:t>Persuasion and Influence - You Have to </a:t>
            </a:r>
            <a:r>
              <a:rPr lang="en-US" sz="3200" dirty="0" smtClean="0"/>
              <a:t>Believe</a:t>
            </a:r>
          </a:p>
          <a:p>
            <a:pPr lvl="0"/>
            <a:r>
              <a:rPr lang="en-US" sz="3200" dirty="0" smtClean="0"/>
              <a:t>A committed team of supporters</a:t>
            </a:r>
            <a:endParaRPr lang="en-US" sz="3200" dirty="0"/>
          </a:p>
          <a:p>
            <a:r>
              <a:rPr lang="en-US" sz="3200" dirty="0"/>
              <a:t>Momentum - Once you've started the process keep it moving forward!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Your Greatest Assets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412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Names List</a:t>
            </a:r>
          </a:p>
          <a:p>
            <a:pPr marL="0" indent="0">
              <a:buNone/>
            </a:pPr>
            <a:r>
              <a:rPr lang="en-US" dirty="0" smtClean="0"/>
              <a:t>Write </a:t>
            </a:r>
            <a:r>
              <a:rPr lang="en-US" dirty="0"/>
              <a:t>down the names of 10 or more people you know personally who are employed within 30 miles of your home.  Who to </a:t>
            </a:r>
            <a:r>
              <a:rPr lang="en-US" dirty="0" smtClean="0"/>
              <a:t>include:</a:t>
            </a:r>
          </a:p>
          <a:p>
            <a:r>
              <a:rPr lang="en-US" dirty="0"/>
              <a:t>Friends</a:t>
            </a:r>
          </a:p>
          <a:p>
            <a:r>
              <a:rPr lang="en-US" dirty="0" smtClean="0"/>
              <a:t>Family</a:t>
            </a:r>
            <a:endParaRPr lang="en-US" dirty="0"/>
          </a:p>
          <a:p>
            <a:r>
              <a:rPr lang="en-US" dirty="0"/>
              <a:t>Fellow Toastmasters and Club Members</a:t>
            </a:r>
          </a:p>
          <a:p>
            <a:r>
              <a:rPr lang="en-US" dirty="0"/>
              <a:t>Associates</a:t>
            </a:r>
          </a:p>
          <a:p>
            <a:r>
              <a:rPr lang="en-US" dirty="0"/>
              <a:t>Colleagues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Who Do You Know Who Game</a:t>
            </a:r>
          </a:p>
        </p:txBody>
      </p:sp>
    </p:spTree>
    <p:extLst>
      <p:ext uri="{BB962C8B-B14F-4D97-AF65-F5344CB8AC3E}">
        <p14:creationId xmlns:p14="http://schemas.microsoft.com/office/powerpoint/2010/main" val="38970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512" y="1676400"/>
            <a:ext cx="9829801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For each positive response, put an asterisk beside the names of people who:</a:t>
            </a:r>
          </a:p>
          <a:p>
            <a:r>
              <a:rPr lang="en-US" dirty="0"/>
              <a:t>Are already involved and enjoy their participation in a Toastmasters Club</a:t>
            </a:r>
          </a:p>
          <a:p>
            <a:r>
              <a:rPr lang="en-US" dirty="0"/>
              <a:t>Work at a company that doesn’t currently have a Toastmasters Club</a:t>
            </a:r>
          </a:p>
          <a:p>
            <a:r>
              <a:rPr lang="en-US" dirty="0"/>
              <a:t>You have either influence over and/or credibility with</a:t>
            </a:r>
          </a:p>
          <a:p>
            <a:r>
              <a:rPr lang="en-US" dirty="0"/>
              <a:t>Would want to help you achieve a worthwhile or important goal</a:t>
            </a:r>
          </a:p>
          <a:p>
            <a:r>
              <a:rPr lang="en-US" dirty="0"/>
              <a:t>Have influence within their company or are willing and able to connect you with someone with influence</a:t>
            </a:r>
          </a:p>
          <a:p>
            <a:r>
              <a:rPr lang="en-US" dirty="0"/>
              <a:t>Are employed at a company with 300 or more employees at the same location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Who Do You Know Who Game</a:t>
            </a:r>
          </a:p>
        </p:txBody>
      </p:sp>
    </p:spTree>
    <p:extLst>
      <p:ext uri="{BB962C8B-B14F-4D97-AF65-F5344CB8AC3E}">
        <p14:creationId xmlns:p14="http://schemas.microsoft.com/office/powerpoint/2010/main" val="555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676400"/>
            <a:ext cx="5257799" cy="4876800"/>
          </a:xfrm>
        </p:spPr>
        <p:txBody>
          <a:bodyPr>
            <a:normAutofit/>
          </a:bodyPr>
          <a:lstStyle/>
          <a:p>
            <a:pPr lvl="0"/>
            <a:r>
              <a:rPr lang="en-US" sz="2600" dirty="0" smtClean="0"/>
              <a:t>The </a:t>
            </a:r>
            <a:r>
              <a:rPr lang="en-US" sz="2600" dirty="0"/>
              <a:t>District Mission</a:t>
            </a:r>
          </a:p>
          <a:p>
            <a:pPr lvl="0"/>
            <a:r>
              <a:rPr lang="en-US" sz="2600" dirty="0" smtClean="0"/>
              <a:t>Identifying </a:t>
            </a:r>
            <a:r>
              <a:rPr lang="en-US" sz="2600" dirty="0"/>
              <a:t>Target Market</a:t>
            </a:r>
          </a:p>
          <a:p>
            <a:pPr lvl="0"/>
            <a:r>
              <a:rPr lang="en-US" sz="2600" dirty="0"/>
              <a:t>Sources for Leads</a:t>
            </a:r>
          </a:p>
          <a:p>
            <a:pPr lvl="0"/>
            <a:r>
              <a:rPr lang="en-US" sz="2600" dirty="0"/>
              <a:t>Chasing Leads from T.I.</a:t>
            </a:r>
          </a:p>
          <a:p>
            <a:pPr lvl="0"/>
            <a:r>
              <a:rPr lang="en-US" sz="2600" dirty="0"/>
              <a:t>The Success </a:t>
            </a:r>
            <a:r>
              <a:rPr lang="en-US" sz="2600" dirty="0" smtClean="0"/>
              <a:t>Process</a:t>
            </a:r>
          </a:p>
          <a:p>
            <a:pPr lvl="0"/>
            <a:r>
              <a:rPr lang="en-US" sz="2600" dirty="0" smtClean="0"/>
              <a:t>Sample L&amp;L  Presentation</a:t>
            </a:r>
          </a:p>
          <a:p>
            <a:r>
              <a:rPr lang="en-US" sz="2600" dirty="0"/>
              <a:t>Managing the </a:t>
            </a:r>
            <a:r>
              <a:rPr lang="en-US" sz="2600" dirty="0" smtClean="0"/>
              <a:t>Process</a:t>
            </a:r>
          </a:p>
          <a:p>
            <a:r>
              <a:rPr lang="en-US" sz="2600" dirty="0"/>
              <a:t>Who will</a:t>
            </a:r>
            <a:r>
              <a:rPr lang="en-US" sz="2600" dirty="0" smtClean="0"/>
              <a:t>?</a:t>
            </a:r>
            <a:endParaRPr lang="en-US" sz="26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Workshop Outline</a:t>
            </a:r>
            <a:endParaRPr lang="en-US" sz="4400" b="1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246813" y="1676400"/>
            <a:ext cx="5257799" cy="4876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Your Focus</a:t>
            </a:r>
          </a:p>
          <a:p>
            <a:r>
              <a:rPr lang="en-US" sz="2600" dirty="0" smtClean="0"/>
              <a:t>Definitions and Breakdowns</a:t>
            </a:r>
          </a:p>
          <a:p>
            <a:r>
              <a:rPr lang="en-US" sz="2600" dirty="0" smtClean="0"/>
              <a:t>Common Mistakes</a:t>
            </a:r>
          </a:p>
          <a:p>
            <a:r>
              <a:rPr lang="en-US" sz="2600" dirty="0" smtClean="0"/>
              <a:t>Coming to Toastmasters vs. coming to them</a:t>
            </a:r>
          </a:p>
          <a:p>
            <a:r>
              <a:rPr lang="en-US" sz="2600" dirty="0" smtClean="0"/>
              <a:t>Your Greatest Assets</a:t>
            </a:r>
          </a:p>
          <a:p>
            <a:pPr lvl="0"/>
            <a:r>
              <a:rPr lang="en-US" sz="2600" dirty="0"/>
              <a:t>Who Do You Know Game</a:t>
            </a:r>
          </a:p>
          <a:p>
            <a:r>
              <a:rPr lang="en-US" sz="2600" dirty="0" smtClean="0"/>
              <a:t>Cultivating Your Own Leads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441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Your Best Resource – Referrals from Existing Toastmasters</a:t>
            </a:r>
          </a:p>
          <a:p>
            <a:r>
              <a:rPr lang="en-US" sz="3200" dirty="0"/>
              <a:t>Refer back to your “Who Do You Know Who” list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Cultivating Your Own Leads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58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View this link:</a:t>
            </a:r>
          </a:p>
          <a:p>
            <a:pPr marL="0" lvl="0" indent="0">
              <a:buNone/>
            </a:pPr>
            <a:r>
              <a:rPr lang="en-US" sz="3200">
                <a:hlinkClick r:id="rId2"/>
              </a:rPr>
              <a:t>https://toastmastersdivisiong.wordpress.com/2015/07/08/tips-for-chartering-corporate-toastmasters-clubs</a:t>
            </a:r>
            <a:r>
              <a:rPr lang="en-US" sz="3200" smtClean="0">
                <a:hlinkClick r:id="rId2"/>
              </a:rPr>
              <a:t>/</a:t>
            </a:r>
            <a:r>
              <a:rPr lang="en-US" sz="3200" dirty="0"/>
              <a:t> </a:t>
            </a:r>
            <a:endParaRPr lang="en-US" sz="32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Tips for Chartering Corporate Toastmasters Clubs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002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812" y="762000"/>
            <a:ext cx="11125200" cy="517064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"If you want to go fast, go alone. </a:t>
            </a:r>
            <a:r>
              <a:rPr lang="en-U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want to go far, go together</a:t>
            </a:r>
            <a:r>
              <a:rPr lang="en-U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</a:p>
          <a:p>
            <a:pPr algn="ctr"/>
            <a:endParaRPr lang="en-US" sz="6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 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</a:t>
            </a:r>
            <a:endParaRPr lang="en-US" sz="6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3812" y="2705100"/>
            <a:ext cx="96012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“We build new clubs and support all clubs in achieving excellence</a:t>
            </a:r>
            <a:r>
              <a:rPr lang="en-US" sz="4400" b="1" dirty="0" smtClean="0"/>
              <a:t>.”</a:t>
            </a:r>
            <a:endParaRPr lang="en-US" sz="4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District Mission</a:t>
            </a:r>
          </a:p>
        </p:txBody>
      </p:sp>
    </p:spTree>
    <p:extLst>
      <p:ext uri="{BB962C8B-B14F-4D97-AF65-F5344CB8AC3E}">
        <p14:creationId xmlns:p14="http://schemas.microsoft.com/office/powerpoint/2010/main" val="1420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Division </a:t>
            </a:r>
            <a:r>
              <a:rPr lang="en-US" dirty="0"/>
              <a:t>Directors start new clubs!</a:t>
            </a:r>
          </a:p>
          <a:p>
            <a:endParaRPr lang="en-US" dirty="0"/>
          </a:p>
          <a:p>
            <a:r>
              <a:rPr lang="en-US" dirty="0"/>
              <a:t>Your outcomes and results for the year will be directly proportionate to your efforts and how you choose to invest your time!</a:t>
            </a:r>
          </a:p>
          <a:p>
            <a:endParaRPr lang="en-US" dirty="0"/>
          </a:p>
          <a:p>
            <a:r>
              <a:rPr lang="en-US" dirty="0"/>
              <a:t>Understanding </a:t>
            </a:r>
            <a:r>
              <a:rPr lang="en-US" dirty="0" smtClean="0"/>
              <a:t>Psychology is Critical! </a:t>
            </a:r>
            <a:r>
              <a:rPr lang="en-US" dirty="0"/>
              <a:t>- Your own and others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</a:t>
            </a:r>
            <a:r>
              <a:rPr lang="en-US" sz="4400" b="1" dirty="0" smtClean="0"/>
              <a:t>Responsibility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97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Review maps </a:t>
            </a:r>
            <a:r>
              <a:rPr lang="en-US" sz="3600" dirty="0" smtClean="0"/>
              <a:t>of:</a:t>
            </a:r>
          </a:p>
          <a:p>
            <a:pPr lvl="1"/>
            <a:r>
              <a:rPr lang="en-US" sz="3200" dirty="0" smtClean="0"/>
              <a:t> </a:t>
            </a:r>
            <a:r>
              <a:rPr lang="en-US" sz="3200" dirty="0"/>
              <a:t>Los Angeles and Orange </a:t>
            </a:r>
            <a:r>
              <a:rPr lang="en-US" sz="3200" dirty="0" smtClean="0"/>
              <a:t>Counties</a:t>
            </a:r>
          </a:p>
          <a:p>
            <a:pPr lvl="1"/>
            <a:r>
              <a:rPr lang="en-US" sz="3200" dirty="0" smtClean="0"/>
              <a:t>Each </a:t>
            </a:r>
            <a:r>
              <a:rPr lang="en-US" sz="3200" dirty="0"/>
              <a:t>of the 8 Divisions within Founder’s District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Identifying Your Target Market</a:t>
            </a:r>
          </a:p>
        </p:txBody>
      </p:sp>
    </p:spTree>
    <p:extLst>
      <p:ext uri="{BB962C8B-B14F-4D97-AF65-F5344CB8AC3E}">
        <p14:creationId xmlns:p14="http://schemas.microsoft.com/office/powerpoint/2010/main" val="40608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25d37447b887f6f1dd5c3ce476ff47ff0187a"/>
</p:tagLst>
</file>

<file path=ppt/theme/theme1.xml><?xml version="1.0" encoding="utf-8"?>
<a:theme xmlns:a="http://schemas.openxmlformats.org/drawingml/2006/main" name="Hexagonal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template" id="{699B46E6-0BF5-4F40-8108-3B66A2589EB2}" vid="{FB18B41F-6995-4495-BAC8-6848877324AF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53AA20-4B5D-49AF-879B-967C234CE5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Hexagonal design slides</Template>
  <TotalTime>0</TotalTime>
  <Words>2438</Words>
  <Application>Microsoft Office PowerPoint</Application>
  <PresentationFormat>Custom</PresentationFormat>
  <Paragraphs>367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Century Gothic</vt:lpstr>
      <vt:lpstr>Euphemia</vt:lpstr>
      <vt:lpstr>Palatino Linotype</vt:lpstr>
      <vt:lpstr>Hexagonal design template</vt:lpstr>
      <vt:lpstr>Founder’s District Division New Clubs Chair Training</vt:lpstr>
      <vt:lpstr>Introductions</vt:lpstr>
      <vt:lpstr>Objectives</vt:lpstr>
      <vt:lpstr>To Charter or Not to Charter</vt:lpstr>
      <vt:lpstr>Heu-ris-tic</vt:lpstr>
      <vt:lpstr>Workshop Outline</vt:lpstr>
      <vt:lpstr>The District Mission</vt:lpstr>
      <vt:lpstr>The Responsibility</vt:lpstr>
      <vt:lpstr>Identifying Your Target Market</vt:lpstr>
      <vt:lpstr>Los Angeles County</vt:lpstr>
      <vt:lpstr>Orange County</vt:lpstr>
      <vt:lpstr>Division A Vijay Chidambaram</vt:lpstr>
      <vt:lpstr>Division B Michelle Bender</vt:lpstr>
      <vt:lpstr>Division C JonClaud Pinto</vt:lpstr>
      <vt:lpstr>Division D Anna Shcherbak</vt:lpstr>
      <vt:lpstr>Division E Eric Miller</vt:lpstr>
      <vt:lpstr>Division F David Moore</vt:lpstr>
      <vt:lpstr>Division G Marie-Noelle Palermo</vt:lpstr>
      <vt:lpstr>Division H Timofey Ovcharenko</vt:lpstr>
      <vt:lpstr>My Beliefs</vt:lpstr>
      <vt:lpstr>Success Formula</vt:lpstr>
      <vt:lpstr>Anatomy of a Club Starter</vt:lpstr>
      <vt:lpstr>Identifying Your Target Market</vt:lpstr>
      <vt:lpstr>Sources for Leads</vt:lpstr>
      <vt:lpstr>Chasing Leads from T.I.</vt:lpstr>
      <vt:lpstr>Chasing Leads from T.I.</vt:lpstr>
      <vt:lpstr>Chartering Community Clubs</vt:lpstr>
      <vt:lpstr>The New Club Chair(s)</vt:lpstr>
      <vt:lpstr>The New Club Chair(s)</vt:lpstr>
      <vt:lpstr>The Success Process - Steps</vt:lpstr>
      <vt:lpstr>Meeting</vt:lpstr>
      <vt:lpstr>Behind the Scenes</vt:lpstr>
      <vt:lpstr>Informational Meeting - Focus</vt:lpstr>
      <vt:lpstr>Informational Meeting</vt:lpstr>
      <vt:lpstr>Behind the Scenes</vt:lpstr>
      <vt:lpstr>Intermission</vt:lpstr>
      <vt:lpstr>Debrief - Informational Presentation</vt:lpstr>
      <vt:lpstr>Launch/Demonstration Meeting</vt:lpstr>
      <vt:lpstr>Launch/Demonstration Meeting</vt:lpstr>
      <vt:lpstr>Launch/Demonstration Meeting</vt:lpstr>
      <vt:lpstr>Launch/Demonstration Meeting</vt:lpstr>
      <vt:lpstr>Launch/Demonstration Meeting</vt:lpstr>
      <vt:lpstr>Launch/Demonstration Meeting</vt:lpstr>
      <vt:lpstr>Behind the Scenes</vt:lpstr>
      <vt:lpstr>Their First Official Meeting</vt:lpstr>
      <vt:lpstr>Their First Official Meeting</vt:lpstr>
      <vt:lpstr>Subsequent Meetings</vt:lpstr>
      <vt:lpstr>Managing the Process - It Takes a Team - Assigning Roles</vt:lpstr>
      <vt:lpstr>Managing the Process - It Takes a Team - Assigning Roles</vt:lpstr>
      <vt:lpstr>Managing the Process - It Takes a Team - Assigning Roles</vt:lpstr>
      <vt:lpstr>Definitions and Breakdowns</vt:lpstr>
      <vt:lpstr>What I Consider Common Mistakes</vt:lpstr>
      <vt:lpstr>Someone coming to Toastmasters</vt:lpstr>
      <vt:lpstr>Toastmasters Coming to Them</vt:lpstr>
      <vt:lpstr>Administration</vt:lpstr>
      <vt:lpstr>Setting New Clubs up for Success</vt:lpstr>
      <vt:lpstr>Your Greatest Assets</vt:lpstr>
      <vt:lpstr>Who Do You Know Who Game</vt:lpstr>
      <vt:lpstr>Who Do You Know Who Game</vt:lpstr>
      <vt:lpstr>Cultivating Your Own Leads</vt:lpstr>
      <vt:lpstr>Tips for Chartering Corporate Toastmasters Clubs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2015-07-16T16:08:53Z</dcterms:created>
  <dcterms:modified xsi:type="dcterms:W3CDTF">2015-08-08T18:48:45Z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TC034605199991</vt:lpwstr>
  </property>
</Properties>
</file>