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313" r:id="rId3"/>
    <p:sldId id="290" r:id="rId4"/>
    <p:sldId id="292" r:id="rId5"/>
    <p:sldId id="296" r:id="rId6"/>
    <p:sldId id="303" r:id="rId7"/>
    <p:sldId id="295" r:id="rId8"/>
    <p:sldId id="297" r:id="rId9"/>
    <p:sldId id="304" r:id="rId10"/>
    <p:sldId id="299" r:id="rId11"/>
    <p:sldId id="300" r:id="rId12"/>
    <p:sldId id="301" r:id="rId13"/>
    <p:sldId id="302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249"/>
    <a:srgbClr val="AF0029"/>
    <a:srgbClr val="993366"/>
    <a:srgbClr val="DDDDDD"/>
    <a:srgbClr val="66CCFF"/>
    <a:srgbClr val="008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1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4C71CE-B876-478C-8758-40349C795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51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33C34A-511D-4ADA-847C-0A1F02D63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980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ＭＳ Ｐゴシック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07B41-D877-4C9C-A4B1-E418BA10170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0240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0E129-6CFB-4D2C-81E1-4BCAD0F1344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0311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EB712-3C51-4080-B66C-E45523861D95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1656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A1799-D8B1-4917-B2CC-0F0CFDF77960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11475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6F400-ACD4-4FE5-AA20-B922B9FAE172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7387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C7A99-31AC-4EDE-BDAA-B0DD9DDF2754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8369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DB2CE-EC42-4C97-9F70-72FBA6600D1F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10226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87634-8949-424B-89C8-86CB48E61A6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5185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9D110-8117-4DC6-A184-044FE761FE57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489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C070B-5B5A-4C27-84FB-89431A08783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852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23900-F3CC-4231-852F-BBD384B42EE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88352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9AFD0-20D2-402B-8A0B-24B1F3F815C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1661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E07A2-CE5C-4731-8C99-9452D35E3E2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6724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CEDE1-495C-442A-A85C-17AF0795BE8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9612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598C5-DFB4-4AD7-9406-21855BBCB74C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360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400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8E13-5426-4A12-AF7C-86CACE37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0307-677C-4D60-A88F-73896256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5410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9CA9-B894-4791-8803-813BF47B1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8448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7432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1DFA-144D-405B-A5A4-A628F9C19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63AE-E234-4F45-91A6-51DCADEB2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68AF-A1C6-451D-B602-C166336A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2667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C436-717B-42BF-88CC-2EA4D7BB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1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1512"/>
            <a:ext cx="4040188" cy="3494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71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1512"/>
            <a:ext cx="4041775" cy="3494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D687-0DF5-4ED0-BDD5-652C6F5A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E1E3-7601-4283-8B72-E1D4DC64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FF15-7F65-4AD1-B90C-0E9AE4C3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624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46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C3C0-F94F-43C4-B66B-86F551C6A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1022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689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2F31-0F29-4FA5-AFCE-D09B4760C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VPB_ppt_pg_bkgd_v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00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90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sng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C6D885-FE29-4938-80C1-39DDA0D5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60525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0525"/>
        </a:buClr>
        <a:buFont typeface="Webdings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VPB_ppt_title_bkgd_v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694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0100" y="3001963"/>
            <a:ext cx="7543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spc="-150" dirty="0" smtClean="0">
                <a:solidFill>
                  <a:schemeClr val="accent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The Communication / Leadership Program Tailored For You</a:t>
            </a:r>
            <a:endParaRPr lang="en-US" sz="4800" b="1" spc="-150" dirty="0">
              <a:solidFill>
                <a:schemeClr val="accent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DE1E3-7601-4283-8B72-E1D4DC6434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http://d5tm.org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49513"/>
            <a:ext cx="6781800" cy="3341687"/>
          </a:xfrm>
        </p:spPr>
        <p:txBody>
          <a:bodyPr/>
          <a:lstStyle/>
          <a:p>
            <a:pPr marL="400050" indent="-40005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Practical presentation experience</a:t>
            </a:r>
          </a:p>
          <a:p>
            <a:pPr marL="400050" indent="-40005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A safe place to make mistakes 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and learn</a:t>
            </a:r>
          </a:p>
          <a:p>
            <a:pPr marL="400050" indent="-40005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Mentorship opportunities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Toastmasters Advantages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362200"/>
            <a:ext cx="7772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A self-paced program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Weekly, bi-weekly or monthly interactive meetings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Impromptu speaking opportunities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Peer evaluations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Participation in leadership through meeting roles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Personal attention in small group setting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Affordable dues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Opportunities to lead meetings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1600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365375"/>
            <a:ext cx="7772400" cy="4035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Develop critical-thinking skills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Build listening skills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Give and receive constructive feedback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Become more confident in front of a group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Learn time-management skills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Benefit from a supportive environment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400" smtClean="0">
                <a:latin typeface="Arial" charset="0"/>
                <a:cs typeface="Arial" charset="0"/>
              </a:rPr>
              <a:t>Develop leadership skills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49513"/>
            <a:ext cx="6781800" cy="37226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z="2600" smtClean="0">
                <a:latin typeface="Arial" charset="0"/>
                <a:cs typeface="Arial" charset="0"/>
              </a:rPr>
              <a:t>Unlimited personal growth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z="2600" smtClean="0">
                <a:latin typeface="Arial" charset="0"/>
                <a:cs typeface="Arial" charset="0"/>
              </a:rPr>
              <a:t>Clear communication skills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z="2600" smtClean="0">
                <a:latin typeface="Arial" charset="0"/>
                <a:cs typeface="Arial" charset="0"/>
              </a:rPr>
              <a:t>Self-confidence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z="2600" smtClean="0">
                <a:latin typeface="Arial" charset="0"/>
                <a:cs typeface="Arial" charset="0"/>
              </a:rPr>
              <a:t>Positive mentoring relationships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z="2600" smtClean="0">
                <a:latin typeface="Arial" charset="0"/>
                <a:cs typeface="Arial" charset="0"/>
              </a:rPr>
              <a:t>Improved leadership skills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z="2600" smtClean="0">
                <a:latin typeface="Arial" charset="0"/>
                <a:cs typeface="Arial" charset="0"/>
              </a:rPr>
              <a:t>Relationship building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Individual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82296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Chris Matthews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Author and journalist, host of MSNBC’s </a:t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i="1" dirty="0" smtClean="0">
                <a:latin typeface="Arial" charset="0"/>
                <a:cs typeface="Arial" charset="0"/>
              </a:rPr>
              <a:t>Hardball with Chris Matthews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Tim Allen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Actor, star of television series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Home Improvement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Tom Peters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Management expert and author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K.C. Jones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Former NBA basketball coach for Boston Celtics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Linda </a:t>
            </a:r>
            <a:r>
              <a:rPr lang="en-US" altLang="en-US" sz="2000" b="1" dirty="0" err="1" smtClean="0">
                <a:latin typeface="Arial" charset="0"/>
                <a:cs typeface="Arial" charset="0"/>
              </a:rPr>
              <a:t>Lingle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Former governor of Hawaii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James Lovell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Former NASA astronaut; missions include Apollo 13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Debbi Fields Rose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Founder, Mrs. Fields Cookies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Leonard </a:t>
            </a:r>
            <a:r>
              <a:rPr lang="en-US" altLang="en-US" sz="2000" b="1" dirty="0" err="1" smtClean="0">
                <a:latin typeface="Arial" charset="0"/>
                <a:cs typeface="Arial" charset="0"/>
              </a:rPr>
              <a:t>Nimoy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Actor, Spock from T.V. series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Star Trek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Barbara Khozam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,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Speaker, Author, San Diego’s favorite AS</a:t>
            </a:r>
            <a:endParaRPr lang="en-US" altLang="en-US" sz="2000" i="1" dirty="0" smtClean="0"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1600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Well-known Toastmasters Alumni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4038600"/>
            <a:ext cx="6019800" cy="91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r>
              <a:rPr lang="en-US" altLang="en-US" sz="2000" smtClean="0">
                <a:latin typeface="Arial" charset="0"/>
                <a:cs typeface="Arial" charset="0"/>
              </a:rPr>
              <a:t>– Linda Lingle</a:t>
            </a:r>
            <a:br>
              <a:rPr lang="en-US" altLang="en-US" sz="2000" smtClean="0">
                <a:latin typeface="Arial" charset="0"/>
                <a:cs typeface="Arial" charset="0"/>
              </a:rPr>
            </a:br>
            <a:r>
              <a:rPr lang="en-US" altLang="en-US" sz="2000" smtClean="0">
                <a:latin typeface="Arial" charset="0"/>
                <a:cs typeface="Arial" charset="0"/>
              </a:rPr>
              <a:t>Former governor of Hawaii</a:t>
            </a:r>
          </a:p>
        </p:txBody>
      </p:sp>
      <p:sp>
        <p:nvSpPr>
          <p:cNvPr id="49156" name="Subtitle 2"/>
          <p:cNvSpPr txBox="1">
            <a:spLocks/>
          </p:cNvSpPr>
          <p:nvPr/>
        </p:nvSpPr>
        <p:spPr bwMode="auto">
          <a:xfrm>
            <a:off x="1216025" y="2212975"/>
            <a:ext cx="6708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CD222C"/>
              </a:buClr>
            </a:pPr>
            <a:r>
              <a:rPr lang="en-US" altLang="en-US" sz="3000" i="1">
                <a:latin typeface="Arial" charset="0"/>
                <a:cs typeface="Arial" charset="0"/>
              </a:rPr>
              <a:t>“Toastmasters is the best and least expensive personal improvement class you can go to.”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08E13-5426-4A12-AF7C-86CACE378D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9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49513"/>
            <a:ext cx="6781800" cy="33416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b="1" dirty="0" smtClean="0">
                <a:latin typeface="Arial" charset="0"/>
                <a:cs typeface="Arial" charset="0"/>
              </a:rPr>
              <a:t>$</a:t>
            </a:r>
            <a:r>
              <a:rPr lang="en-US" altLang="en-US" b="1" dirty="0" smtClean="0">
                <a:latin typeface="Arial" charset="0"/>
                <a:cs typeface="Arial" charset="0"/>
              </a:rPr>
              <a:t>21.60</a:t>
            </a:r>
            <a:r>
              <a:rPr lang="en-US" altLang="en-US" dirty="0" smtClean="0">
                <a:latin typeface="Arial" charset="0"/>
                <a:cs typeface="Arial" charset="0"/>
              </a:rPr>
              <a:t>: </a:t>
            </a:r>
            <a:r>
              <a:rPr lang="en-US" altLang="en-US" dirty="0" smtClean="0">
                <a:latin typeface="Arial" charset="0"/>
                <a:cs typeface="Arial" charset="0"/>
              </a:rPr>
              <a:t>New member </a:t>
            </a:r>
            <a:r>
              <a:rPr lang="en-US" altLang="en-US" dirty="0" smtClean="0">
                <a:latin typeface="Arial" charset="0"/>
                <a:cs typeface="Arial" charset="0"/>
              </a:rPr>
              <a:t>fee (Once for a life time fee.)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b="1" dirty="0" smtClean="0">
                <a:latin typeface="Arial" charset="0"/>
                <a:cs typeface="Arial" charset="0"/>
              </a:rPr>
              <a:t>$36</a:t>
            </a:r>
            <a:r>
              <a:rPr lang="en-US" altLang="en-US" dirty="0" smtClean="0">
                <a:latin typeface="Arial" charset="0"/>
                <a:cs typeface="Arial" charset="0"/>
              </a:rPr>
              <a:t>: Six months’ membership dues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1600200"/>
            <a:ext cx="65532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1" y="502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Note: check with the company to see what’s their finance plan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49513"/>
            <a:ext cx="6781800" cy="3494087"/>
          </a:xfrm>
        </p:spPr>
        <p:txBody>
          <a:bodyPr/>
          <a:lstStyle/>
          <a:p>
            <a:pPr marL="400050" indent="-400050"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Low-cost communication and leadership training</a:t>
            </a:r>
          </a:p>
          <a:p>
            <a:pPr marL="400050" indent="-400050"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Practical experience</a:t>
            </a:r>
          </a:p>
          <a:p>
            <a:pPr marL="400050" indent="-400050"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Confidence building</a:t>
            </a:r>
          </a:p>
          <a:p>
            <a:pPr marL="400050" indent="-400050"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Networking</a:t>
            </a:r>
          </a:p>
          <a:p>
            <a:pPr marL="400050" indent="-400050" eaLnBrk="1" hangingPunct="1"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smtClean="0">
                <a:latin typeface="Arial" charset="0"/>
                <a:cs typeface="Arial" charset="0"/>
              </a:rPr>
              <a:t>Constructive evaluations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1600200"/>
            <a:ext cx="65532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Why is Toastmasters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2"/>
          <p:cNvSpPr txBox="1">
            <a:spLocks/>
          </p:cNvSpPr>
          <p:nvPr/>
        </p:nvSpPr>
        <p:spPr bwMode="auto">
          <a:xfrm>
            <a:off x="1371600" y="2209800"/>
            <a:ext cx="6705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CD222C"/>
              </a:buClr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914400" y="1600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>
              <a:lnSpc>
                <a:spcPct val="85000"/>
              </a:lnSpc>
              <a:defRPr/>
            </a:pPr>
            <a:r>
              <a:rPr lang="en-US" sz="3600" b="1" spc="-150" dirty="0">
                <a:solidFill>
                  <a:schemeClr val="accent6"/>
                </a:solidFill>
                <a:latin typeface="Arial"/>
                <a:cs typeface="ヒラギノ角ゴ Pro W3" charset="-128"/>
              </a:rPr>
              <a:t>Contact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&lt;sponsor name&gt; </a:t>
            </a:r>
            <a:r>
              <a:rPr lang="en-US" dirty="0" smtClean="0"/>
              <a:t>&lt;sponsor </a:t>
            </a:r>
            <a:r>
              <a:rPr lang="en-US" dirty="0" smtClean="0"/>
              <a:t>email&gt;</a:t>
            </a:r>
          </a:p>
          <a:p>
            <a:r>
              <a:rPr lang="en-US" dirty="0" smtClean="0"/>
              <a:t>&lt;mentor </a:t>
            </a:r>
            <a:r>
              <a:rPr lang="en-US" dirty="0" smtClean="0"/>
              <a:t>name&gt; </a:t>
            </a:r>
            <a:r>
              <a:rPr lang="en-US" dirty="0" smtClean="0"/>
              <a:t>&lt;mentor </a:t>
            </a:r>
            <a:r>
              <a:rPr lang="en-US" dirty="0" smtClean="0"/>
              <a:t>email&gt;</a:t>
            </a:r>
          </a:p>
          <a:p>
            <a:r>
              <a:rPr lang="en-US" dirty="0" smtClean="0"/>
              <a:t>&lt;area director </a:t>
            </a:r>
            <a:r>
              <a:rPr lang="en-US" dirty="0" smtClean="0"/>
              <a:t>name&gt; </a:t>
            </a:r>
            <a:r>
              <a:rPr lang="en-US" dirty="0" smtClean="0"/>
              <a:t>&lt;area director </a:t>
            </a:r>
            <a:r>
              <a:rPr lang="en-US" dirty="0" smtClean="0"/>
              <a:t>email&gt;</a:t>
            </a:r>
          </a:p>
          <a:p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08E13-5426-4A12-AF7C-86CACE378D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132138"/>
            <a:ext cx="677102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76052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rPr>
              <a:t>www.d5tm.org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76052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Arial" pitchFamily="-109" charset="0"/>
                <a:cs typeface="Arial" pitchFamily="-109" charset="0"/>
              </a:rPr>
              <a:t>www.toastmasters.org</a:t>
            </a:r>
            <a:endParaRPr lang="en-US" sz="4800" b="1" dirty="0">
              <a:solidFill>
                <a:srgbClr val="76052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08E13-5426-4A12-AF7C-86CACE378D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 Comfortable </a:t>
            </a:r>
            <a:br>
              <a:rPr lang="en-US" dirty="0" smtClean="0"/>
            </a:br>
            <a:r>
              <a:rPr lang="en-US" dirty="0" smtClean="0"/>
              <a:t>                          to Engage the Audience</a:t>
            </a:r>
            <a:endParaRPr lang="en-US" dirty="0"/>
          </a:p>
        </p:txBody>
      </p:sp>
      <p:pic>
        <p:nvPicPr>
          <p:cNvPr id="5124" name="Picture 4" descr="http://www.toastmasters.org/~/media/3A7A2B668E1C4573BC6D16FF605FD5AD.ashx?mw=1000&amp;mh=1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3048000"/>
            <a:ext cx="2120900" cy="2743200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19400"/>
            <a:ext cx="41910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110000"/>
              </a:lnSpc>
              <a:spcAft>
                <a:spcPts val="900"/>
              </a:spcAft>
              <a:buClr>
                <a:srgbClr val="760525"/>
              </a:buClr>
              <a:buFont typeface="Webdings" charset="2"/>
              <a:buChar char=""/>
              <a:defRPr/>
            </a:pPr>
            <a:r>
              <a:rPr lang="en-US" altLang="en-US" sz="3000" kern="0" dirty="0" smtClean="0">
                <a:latin typeface="Arial" charset="0"/>
                <a:cs typeface="Arial" charset="0"/>
              </a:rPr>
              <a:t>Speech organization</a:t>
            </a:r>
            <a:endParaRPr lang="en-US" altLang="en-US" sz="3000" kern="0" dirty="0">
              <a:latin typeface="Arial" charset="0"/>
              <a:cs typeface="Arial" charset="0"/>
            </a:endParaRPr>
          </a:p>
          <a:p>
            <a:pPr marL="342900" indent="-342900" algn="l" eaLnBrk="1" hangingPunct="1">
              <a:lnSpc>
                <a:spcPct val="110000"/>
              </a:lnSpc>
              <a:spcAft>
                <a:spcPts val="900"/>
              </a:spcAft>
              <a:buClr>
                <a:srgbClr val="760525"/>
              </a:buClr>
              <a:buFont typeface="Webdings" charset="2"/>
              <a:buChar char=""/>
              <a:defRPr/>
            </a:pPr>
            <a:r>
              <a:rPr lang="en-US" altLang="en-US" sz="3000" kern="0" dirty="0" smtClean="0">
                <a:latin typeface="Arial" charset="0"/>
                <a:cs typeface="Arial" charset="0"/>
              </a:rPr>
              <a:t>Body Language</a:t>
            </a:r>
            <a:endParaRPr lang="en-US" altLang="en-US" sz="3000" kern="0" dirty="0">
              <a:latin typeface="Arial" charset="0"/>
              <a:cs typeface="Arial" charset="0"/>
            </a:endParaRPr>
          </a:p>
          <a:p>
            <a:pPr marL="342900" indent="-342900" algn="l" eaLnBrk="1" hangingPunct="1">
              <a:lnSpc>
                <a:spcPct val="110000"/>
              </a:lnSpc>
              <a:spcAft>
                <a:spcPts val="900"/>
              </a:spcAft>
              <a:buClr>
                <a:srgbClr val="760525"/>
              </a:buClr>
              <a:buFont typeface="Webdings" charset="2"/>
              <a:buChar char=""/>
              <a:defRPr/>
            </a:pPr>
            <a:r>
              <a:rPr lang="en-US" altLang="en-US" sz="3000" kern="0" dirty="0">
                <a:latin typeface="Arial" charset="0"/>
                <a:cs typeface="Arial" charset="0"/>
              </a:rPr>
              <a:t>Use of humor</a:t>
            </a:r>
          </a:p>
          <a:p>
            <a:pPr marL="342900" indent="-342900" algn="l" eaLnBrk="1" hangingPunct="1">
              <a:lnSpc>
                <a:spcPct val="110000"/>
              </a:lnSpc>
              <a:spcAft>
                <a:spcPts val="900"/>
              </a:spcAft>
              <a:buClr>
                <a:srgbClr val="760525"/>
              </a:buClr>
              <a:buFont typeface="Webdings" charset="2"/>
              <a:buChar char=""/>
              <a:defRPr/>
            </a:pPr>
            <a:r>
              <a:rPr lang="en-US" altLang="en-US" sz="3000" kern="0" dirty="0" smtClean="0">
                <a:latin typeface="Arial" charset="0"/>
                <a:cs typeface="Arial" charset="0"/>
              </a:rPr>
              <a:t>Evaluation</a:t>
            </a:r>
          </a:p>
          <a:p>
            <a:pPr marL="342900" indent="-342900" algn="l" eaLnBrk="1" hangingPunct="1">
              <a:lnSpc>
                <a:spcPct val="110000"/>
              </a:lnSpc>
              <a:spcAft>
                <a:spcPts val="900"/>
              </a:spcAft>
              <a:buClr>
                <a:srgbClr val="760525"/>
              </a:buClr>
              <a:buFont typeface="Webdings" charset="2"/>
              <a:buChar char=""/>
              <a:defRPr/>
            </a:pPr>
            <a:r>
              <a:rPr lang="en-US" altLang="en-US" sz="3000" kern="0" dirty="0" smtClean="0">
                <a:latin typeface="Arial" charset="0"/>
                <a:cs typeface="Arial" charset="0"/>
              </a:rPr>
              <a:t>Effective meetings</a:t>
            </a:r>
            <a:endParaRPr lang="en-US" altLang="en-US" sz="3000" kern="0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0C436-717B-42BF-88CC-2EA4D7BB05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7890" name="Picture 2" descr="https://www.toastmasters.org/~/media/D0A38EBA727341BB963E9FF95924A788.ashx?mw=1000&amp;m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0"/>
            <a:ext cx="2120494" cy="27432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How Toastmasters Helps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981200"/>
            <a:ext cx="44196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dirty="0" smtClean="0">
                <a:latin typeface="Arial" charset="0"/>
                <a:cs typeface="Arial" charset="0"/>
              </a:rPr>
              <a:t>Systematic, Self-paced Learn-by-doing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dirty="0" smtClean="0">
                <a:latin typeface="Arial" charset="0"/>
                <a:cs typeface="Arial" charset="0"/>
              </a:rPr>
              <a:t>Weekly practice: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A7F7A"/>
              </a:buClr>
              <a:buFont typeface="Wingdings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Prepared or impromptu speeches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A7F7A"/>
              </a:buClr>
              <a:buFont typeface="Wingdings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Evaluation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A7F7A"/>
              </a:buClr>
              <a:buFont typeface="Wingdings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Leadership roles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Webdings" charset="2"/>
              <a:buChar char=""/>
            </a:pPr>
            <a:r>
              <a:rPr lang="en-US" altLang="en-US" dirty="0" smtClean="0">
                <a:latin typeface="Arial" charset="0"/>
                <a:cs typeface="Arial" charset="0"/>
              </a:rPr>
              <a:t>No instructor</a:t>
            </a:r>
          </a:p>
        </p:txBody>
      </p:sp>
      <p:pic>
        <p:nvPicPr>
          <p:cNvPr id="9220" name="Picture 6" descr="https://www.toastmasters.org/Membership/~/media/E4121BC714BC4BE8A5A6ACC347995610.ashx?la=en&amp;h=325&amp;w=4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8400"/>
            <a:ext cx="4366882" cy="298767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0C436-717B-42BF-88CC-2EA4D7BB05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Educational System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10243" name="Picture 4" descr="EdProgramChart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5994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dublinspeakers.ie/wp-content/uploads/2014/11/manuals-604x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787650"/>
            <a:ext cx="2286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https://www.toastmasters.org/~/media/1902A9AE5362429899265421B0FB7529.ashx?mw=166&amp;mh=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114800"/>
            <a:ext cx="2286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A63AE-E234-4F45-91A6-51DCADEB2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The Leadership Program</a:t>
            </a:r>
          </a:p>
        </p:txBody>
      </p:sp>
      <p:pic>
        <p:nvPicPr>
          <p:cNvPr id="11267" name="Picture 6" descr="http://4squareviews.files.wordpress.com/2013/01/011313_0132_1.png?w=4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9600" y="2438400"/>
            <a:ext cx="67818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https://media.licdn.com/mpr/mpr/p/5/005/07c/37e/10a43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00400"/>
            <a:ext cx="2095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 Your Voice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5105400" cy="4114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None/>
            </a:pPr>
            <a:r>
              <a:rPr lang="en-US" altLang="en-US" sz="2000" i="1" smtClean="0">
                <a:latin typeface="Arial" charset="0"/>
                <a:cs typeface="Arial" charset="0"/>
              </a:rPr>
              <a:t>“The idea of getting in front of a group, not as Mrs. Fields but as Debbi, made my knees shake. But the Toastmasters group understood. Here’s a place where you can learn, grow, develop — and where other people are doing and feeling the same thing.”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Debbi Fields Rose </a:t>
            </a:r>
            <a:br>
              <a:rPr lang="en-US" altLang="en-US" sz="2000" smtClean="0">
                <a:latin typeface="Arial" charset="0"/>
                <a:cs typeface="Arial" charset="0"/>
              </a:rPr>
            </a:br>
            <a:r>
              <a:rPr lang="en-US" altLang="en-US" sz="2000" smtClean="0">
                <a:latin typeface="Arial" charset="0"/>
                <a:cs typeface="Arial" charset="0"/>
              </a:rPr>
              <a:t>Founder, Mrs. Field’s Cookies </a:t>
            </a:r>
            <a:endParaRPr lang="en-US" altLang="en-US" sz="2000" i="1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</a:pPr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12292" name="AutoShape 6" descr="Image result for Mrs. Field’s Cookies"/>
          <p:cNvSpPr>
            <a:spLocks noChangeAspect="1" noChangeArrowheads="1"/>
          </p:cNvSpPr>
          <p:nvPr/>
        </p:nvSpPr>
        <p:spPr bwMode="auto">
          <a:xfrm>
            <a:off x="4541838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AutoShape 8" descr="Image result for Mrs. Field’s Cookies"/>
          <p:cNvSpPr>
            <a:spLocks noChangeAspect="1" noChangeArrowheads="1"/>
          </p:cNvSpPr>
          <p:nvPr/>
        </p:nvSpPr>
        <p:spPr bwMode="auto">
          <a:xfrm>
            <a:off x="4541838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4" name="Picture 10" descr="http://www.mrsfields.com.au/images/mrs-fields.png"/>
          <p:cNvPicPr>
            <a:picLocks noChangeAspect="1" noChangeArrowheads="1"/>
          </p:cNvPicPr>
          <p:nvPr/>
        </p:nvPicPr>
        <p:blipFill>
          <a:blip r:embed="rId3"/>
          <a:srcRect b="12000"/>
          <a:stretch>
            <a:fillRect/>
          </a:stretch>
        </p:blipFill>
        <p:spPr bwMode="auto">
          <a:xfrm>
            <a:off x="6248400" y="29718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A63AE-E234-4F45-91A6-51DCADEB2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449513"/>
            <a:ext cx="7239000" cy="3341687"/>
          </a:xfrm>
        </p:spPr>
        <p:txBody>
          <a:bodyPr/>
          <a:lstStyle/>
          <a:p>
            <a:pPr marL="400050" indent="-40005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dirty="0" smtClean="0">
                <a:latin typeface="Arial" charset="0"/>
                <a:cs typeface="Arial" charset="0"/>
              </a:rPr>
              <a:t>Fulfill club meeting roles</a:t>
            </a:r>
          </a:p>
          <a:p>
            <a:pPr marL="400050" indent="-40005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dirty="0" smtClean="0">
                <a:latin typeface="Arial" charset="0"/>
                <a:cs typeface="Arial" charset="0"/>
              </a:rPr>
              <a:t>Serve in officer roles at the club level and beyond</a:t>
            </a:r>
          </a:p>
          <a:p>
            <a:pPr marL="400050" indent="-400050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altLang="en-US" dirty="0" smtClean="0">
                <a:latin typeface="Arial" charset="0"/>
                <a:cs typeface="Arial" charset="0"/>
              </a:rPr>
              <a:t>Launch the club with 20+ members and 7 club officers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What’s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CFF15-7F65-4AD1-B90C-0E9AE4C38C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6338" y="3013075"/>
            <a:ext cx="17113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spc="-150" dirty="0">
                <a:solidFill>
                  <a:schemeClr val="accent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08E13-5426-4A12-AF7C-86CACE378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ubtitle 2"/>
          <p:cNvSpPr txBox="1">
            <a:spLocks/>
          </p:cNvSpPr>
          <p:nvPr/>
        </p:nvSpPr>
        <p:spPr bwMode="auto">
          <a:xfrm>
            <a:off x="1216025" y="236220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CD222C"/>
              </a:buClr>
            </a:pPr>
            <a:r>
              <a:rPr lang="en-US" altLang="en-US" sz="3000" i="1">
                <a:latin typeface="Arial" charset="0"/>
                <a:cs typeface="Arial" charset="0"/>
              </a:rPr>
              <a:t>“Ours is the only organization I know </a:t>
            </a:r>
            <a:br>
              <a:rPr lang="en-US" altLang="en-US" sz="3000" i="1">
                <a:latin typeface="Arial" charset="0"/>
                <a:cs typeface="Arial" charset="0"/>
              </a:rPr>
            </a:br>
            <a:r>
              <a:rPr lang="en-US" altLang="en-US" sz="3000" i="1">
                <a:latin typeface="Arial" charset="0"/>
                <a:cs typeface="Arial" charset="0"/>
              </a:rPr>
              <a:t>dedicated to the individual.”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62100" y="38100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1600"/>
              </a:spcAft>
              <a:buClr>
                <a:srgbClr val="760525"/>
              </a:buClr>
              <a:buFont typeface="Webdings" charset="2"/>
              <a:buNone/>
            </a:pPr>
            <a:r>
              <a:rPr lang="en-US" altLang="en-US" sz="2000">
                <a:latin typeface="Arial" charset="0"/>
                <a:cs typeface="Arial" charset="0"/>
              </a:rPr>
              <a:t>– Dr. Ralph C. Smedley</a:t>
            </a:r>
            <a:br>
              <a:rPr lang="en-US" altLang="en-US" sz="2000">
                <a:latin typeface="Arial" charset="0"/>
                <a:cs typeface="Arial" charset="0"/>
              </a:rPr>
            </a:br>
            <a:r>
              <a:rPr lang="en-US" altLang="en-US" sz="2000">
                <a:latin typeface="Arial" charset="0"/>
                <a:cs typeface="Arial" charset="0"/>
              </a:rPr>
              <a:t>Founder of Toastmasters 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08E13-5426-4A12-AF7C-86CACE378D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http://d5tm.org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450</Words>
  <Application>Microsoft Office PowerPoint</Application>
  <PresentationFormat>On-screen Show (4:3)</PresentationFormat>
  <Paragraphs>136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Slide 1</vt:lpstr>
      <vt:lpstr>Get Comfortable                            to Engage the Audience</vt:lpstr>
      <vt:lpstr>How Toastmasters Helps</vt:lpstr>
      <vt:lpstr>Educational System </vt:lpstr>
      <vt:lpstr>The Leadership Program</vt:lpstr>
      <vt:lpstr>Find Your Voice</vt:lpstr>
      <vt:lpstr>What’s Next?</vt:lpstr>
      <vt:lpstr>Slide 8</vt:lpstr>
      <vt:lpstr>Slide 9</vt:lpstr>
      <vt:lpstr>Toastmasters Advantages</vt:lpstr>
      <vt:lpstr>Features</vt:lpstr>
      <vt:lpstr>Benefits</vt:lpstr>
      <vt:lpstr>Individual Value</vt:lpstr>
      <vt:lpstr>Well-known Toastmasters Alumni</vt:lpstr>
      <vt:lpstr>Slide 15</vt:lpstr>
      <vt:lpstr>Costs</vt:lpstr>
      <vt:lpstr>Why is Toastmasters for You?</vt:lpstr>
      <vt:lpstr>Slide 18</vt:lpstr>
      <vt:lpstr>Slide 19</vt:lpstr>
    </vt:vector>
  </TitlesOfParts>
  <Company>Dynamic Graphics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Maychen Martinkuo (Maychen Martinkuo)</dc:creator>
  <cp:lastModifiedBy>maychen.martinkuo</cp:lastModifiedBy>
  <cp:revision>175</cp:revision>
  <cp:lastPrinted>2011-08-08T21:42:39Z</cp:lastPrinted>
  <dcterms:created xsi:type="dcterms:W3CDTF">2011-08-11T14:21:34Z</dcterms:created>
  <dcterms:modified xsi:type="dcterms:W3CDTF">2015-11-26T00:20:03Z</dcterms:modified>
</cp:coreProperties>
</file>